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1"/>
  </p:notesMasterIdLst>
  <p:sldIdLst>
    <p:sldId id="256" r:id="rId5"/>
    <p:sldId id="258" r:id="rId6"/>
    <p:sldId id="438" r:id="rId7"/>
    <p:sldId id="439" r:id="rId8"/>
    <p:sldId id="440" r:id="rId9"/>
    <p:sldId id="441" r:id="rId10"/>
    <p:sldId id="442" r:id="rId11"/>
    <p:sldId id="443" r:id="rId12"/>
    <p:sldId id="444" r:id="rId13"/>
    <p:sldId id="445" r:id="rId14"/>
    <p:sldId id="447" r:id="rId15"/>
    <p:sldId id="448" r:id="rId16"/>
    <p:sldId id="450" r:id="rId17"/>
    <p:sldId id="451" r:id="rId18"/>
    <p:sldId id="452" r:id="rId19"/>
    <p:sldId id="453" r:id="rId20"/>
    <p:sldId id="454" r:id="rId21"/>
    <p:sldId id="455" r:id="rId22"/>
    <p:sldId id="456" r:id="rId23"/>
    <p:sldId id="457" r:id="rId24"/>
    <p:sldId id="458" r:id="rId25"/>
    <p:sldId id="459" r:id="rId26"/>
    <p:sldId id="461" r:id="rId27"/>
    <p:sldId id="460" r:id="rId28"/>
    <p:sldId id="462" r:id="rId29"/>
    <p:sldId id="426" r:id="rId30"/>
  </p:sldIdLst>
  <p:sldSz cx="9144000" cy="6858000" type="screen4x3"/>
  <p:notesSz cx="6797675" cy="987425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8628" autoAdjust="0"/>
    <p:restoredTop sz="94638" autoAdjust="0"/>
  </p:normalViewPr>
  <p:slideViewPr>
    <p:cSldViewPr>
      <p:cViewPr>
        <p:scale>
          <a:sx n="70" d="100"/>
          <a:sy n="70" d="100"/>
        </p:scale>
        <p:origin x="-1572" y="-378"/>
      </p:cViewPr>
      <p:guideLst>
        <p:guide orient="horz" pos="2160"/>
        <p:guide pos="2880"/>
      </p:guideLst>
    </p:cSldViewPr>
  </p:slideViewPr>
  <p:outlineViewPr>
    <p:cViewPr>
      <p:scale>
        <a:sx n="33" d="100"/>
        <a:sy n="33" d="100"/>
      </p:scale>
      <p:origin x="0" y="59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6/18/2014</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hyperlink" Target="https://cloud01.lpplus.net/schools/BrookeWeston/Subjects/InformationTechnology/CambridgeNationalslevel2/Unit%202%20Using%20ICT%20to%20create%20business%20solutions/R002%20Unit%202%20-%20LO3%20Cambridge%20L2.swf" TargetMode="Externa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26.xml"/><Relationship Id="rId4" Type="http://schemas.openxmlformats.org/officeDocument/2006/relationships/hyperlink" Target="https://cloud01.lpplus.net/schools/BrookeWeston/Subjects/InformationTechnology/CambridgeNationalslevel2/Unit%202%20Using%20ICT%20to%20create%20business%20solutions/R002%20Unit%202%20-%20LO2%20Cambridge%20L2.swf"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hyperlink" Target="https://cloud01.lpplus.net/schools/BrookeWeston/Subjects/InformationTechnology/CambridgeNationalslevel2/Unit%202%20Using%20ICT%20to%20create%20business%20solutions/R002%20Unit%202%20-%20LO3%20Cambridge%20L2.swf" TargetMode="Externa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26.xml"/><Relationship Id="rId4" Type="http://schemas.openxmlformats.org/officeDocument/2006/relationships/hyperlink" Target="https://cloud01.lpplus.net/schools/BrookeWeston/Subjects/InformationTechnology/CambridgeNationalslevel2/Unit%202%20Using%20ICT%20to%20create%20business%20solutions/R002%20Unit%202%20-%20LO2%20Cambridge%20L2.swf"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hyperlink" Target="https://cloud01.lpplus.net/schools/BrookeWeston/Subjects/InformationTechnology/CambridgeNationalslevel2/Unit%202%20Using%20ICT%20to%20create%20business%20solutions/R002%20Unit%202%20-%20LO3%20Cambridge%20L2.swf" TargetMode="External"/><Relationship Id="rId1" Type="http://schemas.openxmlformats.org/officeDocument/2006/relationships/slideMaster" Target="../slideMasters/slideMaster1.xml"/><Relationship Id="rId6" Type="http://schemas.openxmlformats.org/officeDocument/2006/relationships/hyperlink" Target="https://cloud01.lpplus.net/schools/BrookeWeston/Subjects/InformationTechnology/CambridgeNationalslevel2/Unit%202%20Using%20ICT%20to%20create%20business%20solutions/R002%20Unit%202%20-%20LO2%20Cambridge%20L2.swf" TargetMode="External"/><Relationship Id="rId5" Type="http://schemas.openxmlformats.org/officeDocument/2006/relationships/slide" Target="../slides/slide3.xml"/><Relationship Id="rId4" Type="http://schemas.openxmlformats.org/officeDocument/2006/relationships/slide" Target="../slides/slide26.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image" Target="../media/image2.gif"/><Relationship Id="rId7" Type="http://schemas.openxmlformats.org/officeDocument/2006/relationships/slide" Target="../slides/slide26.xml"/><Relationship Id="rId2" Type="http://schemas.openxmlformats.org/officeDocument/2006/relationships/hyperlink" Target="http://www.google.co.uk/url?sa=i&amp;rct=j&amp;q=ocr+nationals+in+ict+level+02+logo&amp;source=images&amp;cd=&amp;docid=V5m_yCYP-aE2_M&amp;tbnid=DTQOd6LrYrDCGM:&amp;ved=0CAUQjRw&amp;url=http://decv.co.uk/courses/test/&amp;ei=zegkUtL5EcaR0AX1yoCoCA&amp;bvm=bv.51495398,d.d2k&amp;psig=AFQjCNE5H51wUL1lgYhDZQ2VHp_BrKAYtA&amp;ust=1378236999184474" TargetMode="External"/><Relationship Id="rId1" Type="http://schemas.openxmlformats.org/officeDocument/2006/relationships/slideMaster" Target="../slideMasters/slideMaster1.xml"/><Relationship Id="rId6" Type="http://schemas.openxmlformats.org/officeDocument/2006/relationships/hyperlink" Target="https://cloud01.lpplus.net/schools/BrookeWeston/Subjects/InformationTechnology/CambridgeNationalslevel2/Unit%202%20Using%20ICT%20to%20create%20business%20solutions/R002%20Unit%202%20-%20LO2%20Cambridge%20L2.swf" TargetMode="External"/><Relationship Id="rId5" Type="http://schemas.openxmlformats.org/officeDocument/2006/relationships/slide" Target="../slides/slide2.xml"/><Relationship Id="rId4" Type="http://schemas.openxmlformats.org/officeDocument/2006/relationships/hyperlink" Target="https://cloud01.lpplus.net/schools/BrookeWeston/Subjects/InformationTechnology/CambridgeNationalslevel2/Unit%202%20Using%20ICT%20to%20create%20business%20solutions/R002%20Unit%202%20-%20LO3%20Cambridge%20L2.swf"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6.xml"/><Relationship Id="rId7" Type="http://schemas.openxmlformats.org/officeDocument/2006/relationships/hyperlink" Target="https://cloud01.lpplus.net/schools/BrookeWeston/Subjects/InformationTechnology/CambridgeNationalslevel2/Unit%202%20Using%20ICT%20to%20create%20business%20solutions/R002%20Unit%202%20-%20LO3%20Cambridge%20L2.swf" TargetMode="Externa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4.xml"/><Relationship Id="rId5" Type="http://schemas.openxmlformats.org/officeDocument/2006/relationships/slide" Target="../slides/slide16.xml"/><Relationship Id="rId4" Type="http://schemas.openxmlformats.org/officeDocument/2006/relationships/slide" Target="../slides/slide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
        <p:nvSpPr>
          <p:cNvPr id="4" name="Round Same Side Corner Rectangle 3">
            <a:hlinkClick r:id="rId2"/>
          </p:cNvPr>
          <p:cNvSpPr/>
          <p:nvPr userDrawn="1"/>
        </p:nvSpPr>
        <p:spPr>
          <a:xfrm>
            <a:off x="4283968" y="728320"/>
            <a:ext cx="504056" cy="3928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3</a:t>
            </a:r>
            <a:endParaRPr lang="en-GB" b="1" dirty="0"/>
          </a:p>
        </p:txBody>
      </p:sp>
      <p:sp>
        <p:nvSpPr>
          <p:cNvPr id="5" name="Round Same Side Corner Rectangle 4">
            <a:hlinkClick r:id="rId3" action="ppaction://hlinksldjump"/>
          </p:cNvPr>
          <p:cNvSpPr/>
          <p:nvPr userDrawn="1"/>
        </p:nvSpPr>
        <p:spPr>
          <a:xfrm>
            <a:off x="1691680" y="729839"/>
            <a:ext cx="1296144" cy="357190"/>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b="1" dirty="0" smtClean="0"/>
              <a:t>Main Menu</a:t>
            </a:r>
            <a:endParaRPr lang="en-GB" sz="1400" b="1" dirty="0"/>
          </a:p>
        </p:txBody>
      </p:sp>
      <p:sp>
        <p:nvSpPr>
          <p:cNvPr id="6" name="Round Same Side Corner Rectangle 5">
            <a:hlinkClick r:id="rId4"/>
          </p:cNvPr>
          <p:cNvSpPr/>
          <p:nvPr userDrawn="1"/>
        </p:nvSpPr>
        <p:spPr>
          <a:xfrm>
            <a:off x="3635896" y="728320"/>
            <a:ext cx="566300" cy="3928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2</a:t>
            </a:r>
            <a:endParaRPr lang="en-GB" b="1" dirty="0"/>
          </a:p>
        </p:txBody>
      </p:sp>
      <p:sp>
        <p:nvSpPr>
          <p:cNvPr id="8" name="Round Same Side Corner Rectangle 7">
            <a:hlinkClick r:id="rId5" action="ppaction://hlinksldjump"/>
          </p:cNvPr>
          <p:cNvSpPr/>
          <p:nvPr userDrawn="1"/>
        </p:nvSpPr>
        <p:spPr>
          <a:xfrm>
            <a:off x="179512" y="728321"/>
            <a:ext cx="1440160" cy="35719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b="1" dirty="0" smtClean="0"/>
              <a:t>Assignment</a:t>
            </a:r>
            <a:endParaRPr lang="en-GB" sz="1600" b="1" dirty="0"/>
          </a:p>
        </p:txBody>
      </p:sp>
      <p:sp>
        <p:nvSpPr>
          <p:cNvPr id="9" name="Round Same Side Corner Rectangle 8">
            <a:hlinkClick r:id="rId6" action="ppaction://hlinksldjump"/>
          </p:cNvPr>
          <p:cNvSpPr/>
          <p:nvPr userDrawn="1"/>
        </p:nvSpPr>
        <p:spPr>
          <a:xfrm>
            <a:off x="3059832" y="728320"/>
            <a:ext cx="504056" cy="3928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1</a:t>
            </a:r>
            <a:endParaRPr lang="en-GB" b="1" dirty="0"/>
          </a:p>
        </p:txBody>
      </p:sp>
      <p:sp>
        <p:nvSpPr>
          <p:cNvPr id="10" name="Round Same Side Corner Rectangle 9">
            <a:hlinkClick r:id="rId2"/>
          </p:cNvPr>
          <p:cNvSpPr/>
          <p:nvPr userDrawn="1"/>
        </p:nvSpPr>
        <p:spPr>
          <a:xfrm>
            <a:off x="4860032" y="728320"/>
            <a:ext cx="504056" cy="3244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4</a:t>
            </a:r>
            <a:endParaRPr lang="en-GB" b="1" dirty="0"/>
          </a:p>
        </p:txBody>
      </p:sp>
      <p:sp>
        <p:nvSpPr>
          <p:cNvPr id="11" name="Round Same Side Corner Rectangle 10">
            <a:hlinkClick r:id="rId2"/>
          </p:cNvPr>
          <p:cNvSpPr/>
          <p:nvPr userDrawn="1"/>
        </p:nvSpPr>
        <p:spPr>
          <a:xfrm>
            <a:off x="6588224"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7</a:t>
            </a:r>
            <a:endParaRPr lang="en-GB" b="1" dirty="0"/>
          </a:p>
        </p:txBody>
      </p:sp>
      <p:sp>
        <p:nvSpPr>
          <p:cNvPr id="12" name="Round Same Side Corner Rectangle 11">
            <a:hlinkClick r:id="rId4"/>
          </p:cNvPr>
          <p:cNvSpPr/>
          <p:nvPr userDrawn="1"/>
        </p:nvSpPr>
        <p:spPr>
          <a:xfrm>
            <a:off x="6012160"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6</a:t>
            </a:r>
            <a:endParaRPr lang="en-GB" b="1" dirty="0"/>
          </a:p>
        </p:txBody>
      </p:sp>
      <p:sp>
        <p:nvSpPr>
          <p:cNvPr id="13" name="Round Same Side Corner Rectangle 12">
            <a:hlinkClick r:id="rId5" action="ppaction://hlinksldjump"/>
          </p:cNvPr>
          <p:cNvSpPr/>
          <p:nvPr userDrawn="1"/>
        </p:nvSpPr>
        <p:spPr>
          <a:xfrm>
            <a:off x="5436096" y="729838"/>
            <a:ext cx="486639" cy="322897"/>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5</a:t>
            </a:r>
          </a:p>
        </p:txBody>
      </p:sp>
      <p:sp>
        <p:nvSpPr>
          <p:cNvPr id="14" name="Round Same Side Corner Rectangle 13">
            <a:hlinkClick r:id="rId2"/>
          </p:cNvPr>
          <p:cNvSpPr/>
          <p:nvPr userDrawn="1"/>
        </p:nvSpPr>
        <p:spPr>
          <a:xfrm>
            <a:off x="7164288"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8</a:t>
            </a:r>
            <a:endParaRPr lang="en-GB" b="1" dirty="0"/>
          </a:p>
        </p:txBody>
      </p:sp>
      <p:sp>
        <p:nvSpPr>
          <p:cNvPr id="15" name="Round Same Side Corner Rectangle 14">
            <a:hlinkClick r:id="rId2"/>
          </p:cNvPr>
          <p:cNvSpPr/>
          <p:nvPr userDrawn="1"/>
        </p:nvSpPr>
        <p:spPr>
          <a:xfrm>
            <a:off x="7740352" y="728321"/>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9</a:t>
            </a:r>
          </a:p>
        </p:txBody>
      </p:sp>
      <p:sp>
        <p:nvSpPr>
          <p:cNvPr id="16" name="Round Same Side Corner Rectangle 15">
            <a:hlinkClick r:id="rId2"/>
          </p:cNvPr>
          <p:cNvSpPr/>
          <p:nvPr userDrawn="1"/>
        </p:nvSpPr>
        <p:spPr>
          <a:xfrm>
            <a:off x="8316416" y="728321"/>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10</a:t>
            </a:r>
            <a:endParaRPr lang="en-GB" b="1"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
        <p:nvSpPr>
          <p:cNvPr id="5" name="Round Same Side Corner Rectangle 4">
            <a:hlinkClick r:id="rId2"/>
          </p:cNvPr>
          <p:cNvSpPr/>
          <p:nvPr userDrawn="1"/>
        </p:nvSpPr>
        <p:spPr>
          <a:xfrm>
            <a:off x="4283968" y="728320"/>
            <a:ext cx="504056" cy="3928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3</a:t>
            </a:r>
            <a:endParaRPr lang="en-GB" b="1" dirty="0"/>
          </a:p>
        </p:txBody>
      </p:sp>
      <p:sp>
        <p:nvSpPr>
          <p:cNvPr id="6" name="Round Same Side Corner Rectangle 5">
            <a:hlinkClick r:id="rId3" action="ppaction://hlinksldjump"/>
          </p:cNvPr>
          <p:cNvSpPr/>
          <p:nvPr userDrawn="1"/>
        </p:nvSpPr>
        <p:spPr>
          <a:xfrm>
            <a:off x="1691680" y="729839"/>
            <a:ext cx="1296144" cy="357190"/>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b="1" dirty="0" smtClean="0"/>
              <a:t>Main Menu</a:t>
            </a:r>
            <a:endParaRPr lang="en-GB" sz="1400" b="1" dirty="0"/>
          </a:p>
        </p:txBody>
      </p:sp>
      <p:sp>
        <p:nvSpPr>
          <p:cNvPr id="7" name="Round Same Side Corner Rectangle 6">
            <a:hlinkClick r:id="rId4"/>
          </p:cNvPr>
          <p:cNvSpPr/>
          <p:nvPr userDrawn="1"/>
        </p:nvSpPr>
        <p:spPr>
          <a:xfrm>
            <a:off x="3635896" y="728320"/>
            <a:ext cx="566300" cy="3928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2</a:t>
            </a:r>
            <a:endParaRPr lang="en-GB" b="1" dirty="0"/>
          </a:p>
        </p:txBody>
      </p:sp>
      <p:sp>
        <p:nvSpPr>
          <p:cNvPr id="9" name="Round Same Side Corner Rectangle 8">
            <a:hlinkClick r:id="rId5" action="ppaction://hlinksldjump"/>
          </p:cNvPr>
          <p:cNvSpPr/>
          <p:nvPr userDrawn="1"/>
        </p:nvSpPr>
        <p:spPr>
          <a:xfrm>
            <a:off x="179512" y="728321"/>
            <a:ext cx="1440160" cy="35719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b="1" dirty="0" smtClean="0"/>
              <a:t>Assignment</a:t>
            </a:r>
            <a:endParaRPr lang="en-GB" sz="1600" b="1" dirty="0"/>
          </a:p>
        </p:txBody>
      </p:sp>
      <p:sp>
        <p:nvSpPr>
          <p:cNvPr id="10" name="Round Same Side Corner Rectangle 9">
            <a:hlinkClick r:id="rId6" action="ppaction://hlinksldjump"/>
          </p:cNvPr>
          <p:cNvSpPr/>
          <p:nvPr userDrawn="1"/>
        </p:nvSpPr>
        <p:spPr>
          <a:xfrm>
            <a:off x="3059832" y="728320"/>
            <a:ext cx="504056" cy="3928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1</a:t>
            </a:r>
            <a:endParaRPr lang="en-GB" b="1" dirty="0"/>
          </a:p>
        </p:txBody>
      </p:sp>
      <p:sp>
        <p:nvSpPr>
          <p:cNvPr id="11" name="Round Same Side Corner Rectangle 10">
            <a:hlinkClick r:id="rId2"/>
          </p:cNvPr>
          <p:cNvSpPr/>
          <p:nvPr userDrawn="1"/>
        </p:nvSpPr>
        <p:spPr>
          <a:xfrm>
            <a:off x="4860032" y="728320"/>
            <a:ext cx="504056" cy="3244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4</a:t>
            </a:r>
            <a:endParaRPr lang="en-GB" b="1" dirty="0"/>
          </a:p>
        </p:txBody>
      </p:sp>
      <p:sp>
        <p:nvSpPr>
          <p:cNvPr id="12" name="Round Same Side Corner Rectangle 11">
            <a:hlinkClick r:id="rId2"/>
          </p:cNvPr>
          <p:cNvSpPr/>
          <p:nvPr userDrawn="1"/>
        </p:nvSpPr>
        <p:spPr>
          <a:xfrm>
            <a:off x="6588224"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7</a:t>
            </a:r>
            <a:endParaRPr lang="en-GB" b="1" dirty="0"/>
          </a:p>
        </p:txBody>
      </p:sp>
      <p:sp>
        <p:nvSpPr>
          <p:cNvPr id="13" name="Round Same Side Corner Rectangle 12">
            <a:hlinkClick r:id="rId4"/>
          </p:cNvPr>
          <p:cNvSpPr/>
          <p:nvPr userDrawn="1"/>
        </p:nvSpPr>
        <p:spPr>
          <a:xfrm>
            <a:off x="6012160"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6</a:t>
            </a:r>
            <a:endParaRPr lang="en-GB" b="1" dirty="0"/>
          </a:p>
        </p:txBody>
      </p:sp>
      <p:sp>
        <p:nvSpPr>
          <p:cNvPr id="14" name="Round Same Side Corner Rectangle 13">
            <a:hlinkClick r:id="rId5" action="ppaction://hlinksldjump"/>
          </p:cNvPr>
          <p:cNvSpPr/>
          <p:nvPr userDrawn="1"/>
        </p:nvSpPr>
        <p:spPr>
          <a:xfrm>
            <a:off x="5436096" y="729838"/>
            <a:ext cx="486639" cy="322897"/>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5</a:t>
            </a:r>
          </a:p>
        </p:txBody>
      </p:sp>
      <p:sp>
        <p:nvSpPr>
          <p:cNvPr id="15" name="Round Same Side Corner Rectangle 14">
            <a:hlinkClick r:id="rId2"/>
          </p:cNvPr>
          <p:cNvSpPr/>
          <p:nvPr userDrawn="1"/>
        </p:nvSpPr>
        <p:spPr>
          <a:xfrm>
            <a:off x="7164288"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8</a:t>
            </a:r>
            <a:endParaRPr lang="en-GB" b="1" dirty="0"/>
          </a:p>
        </p:txBody>
      </p:sp>
      <p:sp>
        <p:nvSpPr>
          <p:cNvPr id="16" name="Round Same Side Corner Rectangle 15">
            <a:hlinkClick r:id="rId2"/>
          </p:cNvPr>
          <p:cNvSpPr/>
          <p:nvPr userDrawn="1"/>
        </p:nvSpPr>
        <p:spPr>
          <a:xfrm>
            <a:off x="7740352" y="728321"/>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9</a:t>
            </a:r>
          </a:p>
        </p:txBody>
      </p:sp>
      <p:sp>
        <p:nvSpPr>
          <p:cNvPr id="17" name="Round Same Side Corner Rectangle 16">
            <a:hlinkClick r:id="rId2"/>
          </p:cNvPr>
          <p:cNvSpPr/>
          <p:nvPr userDrawn="1"/>
        </p:nvSpPr>
        <p:spPr>
          <a:xfrm>
            <a:off x="8316416" y="728321"/>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10</a:t>
            </a:r>
            <a:endParaRPr lang="en-GB" b="1"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
        <p:nvSpPr>
          <p:cNvPr id="15" name="Round Same Side Corner Rectangle 14">
            <a:hlinkClick r:id="rId2"/>
          </p:cNvPr>
          <p:cNvSpPr/>
          <p:nvPr userDrawn="1"/>
        </p:nvSpPr>
        <p:spPr>
          <a:xfrm>
            <a:off x="4283968"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3</a:t>
            </a:r>
            <a:endParaRPr lang="en-GB" b="1" dirty="0"/>
          </a:p>
        </p:txBody>
      </p:sp>
      <p:sp>
        <p:nvSpPr>
          <p:cNvPr id="16" name="Round Same Side Corner Rectangle 15">
            <a:hlinkClick r:id="rId3" action="ppaction://hlinksldjump"/>
          </p:cNvPr>
          <p:cNvSpPr/>
          <p:nvPr userDrawn="1"/>
        </p:nvSpPr>
        <p:spPr>
          <a:xfrm>
            <a:off x="1691680" y="729839"/>
            <a:ext cx="1296144" cy="357190"/>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b="1" dirty="0" smtClean="0"/>
              <a:t>Main Menu</a:t>
            </a:r>
            <a:endParaRPr lang="en-GB" sz="1400" b="1" dirty="0"/>
          </a:p>
        </p:txBody>
      </p:sp>
      <p:sp>
        <p:nvSpPr>
          <p:cNvPr id="17" name="Round Same Side Corner Rectangle 16">
            <a:hlinkClick r:id="" action="ppaction://noaction"/>
          </p:cNvPr>
          <p:cNvSpPr/>
          <p:nvPr userDrawn="1"/>
        </p:nvSpPr>
        <p:spPr>
          <a:xfrm>
            <a:off x="3635896" y="728320"/>
            <a:ext cx="566300" cy="3244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2</a:t>
            </a:r>
            <a:endParaRPr lang="en-GB" b="1" dirty="0"/>
          </a:p>
        </p:txBody>
      </p:sp>
      <p:sp>
        <p:nvSpPr>
          <p:cNvPr id="18" name="Round Same Side Corner Rectangle 17">
            <a:hlinkClick r:id="rId4" action="ppaction://hlinksldjump"/>
          </p:cNvPr>
          <p:cNvSpPr/>
          <p:nvPr userDrawn="1"/>
        </p:nvSpPr>
        <p:spPr>
          <a:xfrm>
            <a:off x="179512" y="728321"/>
            <a:ext cx="1440160" cy="35719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b="1" dirty="0" smtClean="0"/>
              <a:t>Assignment</a:t>
            </a:r>
            <a:endParaRPr lang="en-GB" sz="1600" b="1" dirty="0"/>
          </a:p>
        </p:txBody>
      </p:sp>
      <p:sp>
        <p:nvSpPr>
          <p:cNvPr id="19" name="Round Same Side Corner Rectangle 18">
            <a:hlinkClick r:id="rId5" action="ppaction://hlinksldjump"/>
          </p:cNvPr>
          <p:cNvSpPr/>
          <p:nvPr userDrawn="1"/>
        </p:nvSpPr>
        <p:spPr>
          <a:xfrm>
            <a:off x="3059832"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1</a:t>
            </a:r>
            <a:endParaRPr lang="en-GB" b="1" dirty="0"/>
          </a:p>
        </p:txBody>
      </p:sp>
      <p:sp>
        <p:nvSpPr>
          <p:cNvPr id="20" name="Round Same Side Corner Rectangle 19">
            <a:hlinkClick r:id="rId2"/>
          </p:cNvPr>
          <p:cNvSpPr/>
          <p:nvPr userDrawn="1"/>
        </p:nvSpPr>
        <p:spPr>
          <a:xfrm>
            <a:off x="4860032" y="728320"/>
            <a:ext cx="504056" cy="3244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4</a:t>
            </a:r>
            <a:endParaRPr lang="en-GB" b="1" dirty="0"/>
          </a:p>
        </p:txBody>
      </p:sp>
      <p:sp>
        <p:nvSpPr>
          <p:cNvPr id="21" name="Round Same Side Corner Rectangle 20">
            <a:hlinkClick r:id="rId2"/>
          </p:cNvPr>
          <p:cNvSpPr/>
          <p:nvPr userDrawn="1"/>
        </p:nvSpPr>
        <p:spPr>
          <a:xfrm>
            <a:off x="6588224"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7</a:t>
            </a:r>
            <a:endParaRPr lang="en-GB" b="1" dirty="0"/>
          </a:p>
        </p:txBody>
      </p:sp>
      <p:sp>
        <p:nvSpPr>
          <p:cNvPr id="22" name="Round Same Side Corner Rectangle 21">
            <a:hlinkClick r:id="rId6"/>
          </p:cNvPr>
          <p:cNvSpPr/>
          <p:nvPr userDrawn="1"/>
        </p:nvSpPr>
        <p:spPr>
          <a:xfrm>
            <a:off x="6012160"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6</a:t>
            </a:r>
            <a:endParaRPr lang="en-GB" b="1" dirty="0"/>
          </a:p>
        </p:txBody>
      </p:sp>
      <p:sp>
        <p:nvSpPr>
          <p:cNvPr id="23" name="Round Same Side Corner Rectangle 22">
            <a:hlinkClick r:id="rId4" action="ppaction://hlinksldjump"/>
          </p:cNvPr>
          <p:cNvSpPr/>
          <p:nvPr userDrawn="1"/>
        </p:nvSpPr>
        <p:spPr>
          <a:xfrm>
            <a:off x="5436096" y="729838"/>
            <a:ext cx="486639" cy="322897"/>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5</a:t>
            </a:r>
          </a:p>
        </p:txBody>
      </p:sp>
      <p:sp>
        <p:nvSpPr>
          <p:cNvPr id="24" name="Round Same Side Corner Rectangle 23">
            <a:hlinkClick r:id="rId2"/>
          </p:cNvPr>
          <p:cNvSpPr/>
          <p:nvPr userDrawn="1"/>
        </p:nvSpPr>
        <p:spPr>
          <a:xfrm>
            <a:off x="7164288"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8</a:t>
            </a:r>
            <a:endParaRPr lang="en-GB" b="1" dirty="0"/>
          </a:p>
        </p:txBody>
      </p:sp>
      <p:sp>
        <p:nvSpPr>
          <p:cNvPr id="25" name="Round Same Side Corner Rectangle 24">
            <a:hlinkClick r:id="rId2"/>
          </p:cNvPr>
          <p:cNvSpPr/>
          <p:nvPr userDrawn="1"/>
        </p:nvSpPr>
        <p:spPr>
          <a:xfrm>
            <a:off x="7740352" y="728321"/>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9</a:t>
            </a:r>
          </a:p>
        </p:txBody>
      </p:sp>
      <p:sp>
        <p:nvSpPr>
          <p:cNvPr id="26" name="Round Same Side Corner Rectangle 25">
            <a:hlinkClick r:id="rId2"/>
          </p:cNvPr>
          <p:cNvSpPr/>
          <p:nvPr userDrawn="1"/>
        </p:nvSpPr>
        <p:spPr>
          <a:xfrm>
            <a:off x="8316416" y="728321"/>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10</a:t>
            </a:r>
            <a:endParaRPr lang="en-GB" b="1" dirty="0"/>
          </a:p>
        </p:txBody>
      </p:sp>
      <p:sp>
        <p:nvSpPr>
          <p:cNvPr id="27" name="Content Placeholder 1"/>
          <p:cNvSpPr txBox="1">
            <a:spLocks/>
          </p:cNvSpPr>
          <p:nvPr userDrawn="1"/>
        </p:nvSpPr>
        <p:spPr>
          <a:xfrm>
            <a:off x="179512" y="1052736"/>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8" name="Action Button: Home 27">
            <a:hlinkClick r:id="rId3" action="ppaction://hlinksldjump" highlightClick="1"/>
          </p:cNvPr>
          <p:cNvSpPr/>
          <p:nvPr userDrawn="1"/>
        </p:nvSpPr>
        <p:spPr>
          <a:xfrm>
            <a:off x="7596336" y="6276208"/>
            <a:ext cx="504056" cy="32114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O1 8-14">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14" name="Picture 7" descr="http://decv.co.uk/wp-content/uploads/2013/02/OCR-Logo-300x139.gif">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72084" y="0"/>
            <a:ext cx="1571916" cy="728321"/>
          </a:xfrm>
          <a:prstGeom prst="rect">
            <a:avLst/>
          </a:prstGeom>
          <a:noFill/>
          <a:extLst>
            <a:ext uri="{909E8E84-426E-40DD-AFC4-6F175D3DCCD1}">
              <a14:hiddenFill xmlns:a14="http://schemas.microsoft.com/office/drawing/2010/main">
                <a:solidFill>
                  <a:srgbClr val="FFFFFF"/>
                </a:solidFill>
              </a14:hiddenFill>
            </a:ext>
          </a:extLst>
        </p:spPr>
      </p:pic>
      <p:sp>
        <p:nvSpPr>
          <p:cNvPr id="30" name="Round Same Side Corner Rectangle 29">
            <a:hlinkClick r:id="rId4"/>
          </p:cNvPr>
          <p:cNvSpPr/>
          <p:nvPr userDrawn="1"/>
        </p:nvSpPr>
        <p:spPr>
          <a:xfrm>
            <a:off x="4283968" y="728320"/>
            <a:ext cx="504056" cy="3928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3</a:t>
            </a:r>
            <a:endParaRPr lang="en-GB" b="1" dirty="0"/>
          </a:p>
        </p:txBody>
      </p:sp>
      <p:sp>
        <p:nvSpPr>
          <p:cNvPr id="31" name="Round Same Side Corner Rectangle 30">
            <a:hlinkClick r:id="rId5" action="ppaction://hlinksldjump"/>
          </p:cNvPr>
          <p:cNvSpPr/>
          <p:nvPr userDrawn="1"/>
        </p:nvSpPr>
        <p:spPr>
          <a:xfrm>
            <a:off x="1691680" y="729839"/>
            <a:ext cx="1296144" cy="357190"/>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b="1" dirty="0" smtClean="0"/>
              <a:t>Main Menu</a:t>
            </a:r>
            <a:endParaRPr lang="en-GB" sz="1400" b="1" dirty="0"/>
          </a:p>
        </p:txBody>
      </p:sp>
      <p:sp>
        <p:nvSpPr>
          <p:cNvPr id="32" name="Round Same Side Corner Rectangle 31">
            <a:hlinkClick r:id="rId6"/>
          </p:cNvPr>
          <p:cNvSpPr/>
          <p:nvPr userDrawn="1"/>
        </p:nvSpPr>
        <p:spPr>
          <a:xfrm>
            <a:off x="3635896" y="728320"/>
            <a:ext cx="566300" cy="3928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2</a:t>
            </a:r>
            <a:endParaRPr lang="en-GB" b="1" dirty="0"/>
          </a:p>
        </p:txBody>
      </p:sp>
      <p:sp>
        <p:nvSpPr>
          <p:cNvPr id="33" name="Round Same Side Corner Rectangle 32">
            <a:hlinkClick r:id="rId7" action="ppaction://hlinksldjump"/>
          </p:cNvPr>
          <p:cNvSpPr/>
          <p:nvPr userDrawn="1"/>
        </p:nvSpPr>
        <p:spPr>
          <a:xfrm>
            <a:off x="179512" y="728321"/>
            <a:ext cx="1440160" cy="35719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b="1" dirty="0" smtClean="0"/>
              <a:t>Assignment</a:t>
            </a:r>
            <a:endParaRPr lang="en-GB" sz="1600" b="1" dirty="0"/>
          </a:p>
        </p:txBody>
      </p:sp>
      <p:sp>
        <p:nvSpPr>
          <p:cNvPr id="34" name="Round Same Side Corner Rectangle 33">
            <a:hlinkClick r:id="rId8" action="ppaction://hlinksldjump"/>
          </p:cNvPr>
          <p:cNvSpPr/>
          <p:nvPr userDrawn="1"/>
        </p:nvSpPr>
        <p:spPr>
          <a:xfrm>
            <a:off x="3059832" y="728320"/>
            <a:ext cx="504056" cy="3928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1</a:t>
            </a:r>
            <a:endParaRPr lang="en-GB" b="1" dirty="0"/>
          </a:p>
        </p:txBody>
      </p:sp>
      <p:sp>
        <p:nvSpPr>
          <p:cNvPr id="35" name="Round Same Side Corner Rectangle 34">
            <a:hlinkClick r:id="rId4"/>
          </p:cNvPr>
          <p:cNvSpPr/>
          <p:nvPr userDrawn="1"/>
        </p:nvSpPr>
        <p:spPr>
          <a:xfrm>
            <a:off x="4860032" y="728320"/>
            <a:ext cx="504056" cy="324416"/>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4</a:t>
            </a:r>
            <a:endParaRPr lang="en-GB" b="1" dirty="0"/>
          </a:p>
        </p:txBody>
      </p:sp>
      <p:sp>
        <p:nvSpPr>
          <p:cNvPr id="36" name="Round Same Side Corner Rectangle 35">
            <a:hlinkClick r:id="rId4"/>
          </p:cNvPr>
          <p:cNvSpPr/>
          <p:nvPr userDrawn="1"/>
        </p:nvSpPr>
        <p:spPr>
          <a:xfrm>
            <a:off x="6588224"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7</a:t>
            </a:r>
            <a:endParaRPr lang="en-GB" b="1" dirty="0"/>
          </a:p>
        </p:txBody>
      </p:sp>
      <p:sp>
        <p:nvSpPr>
          <p:cNvPr id="37" name="Round Same Side Corner Rectangle 36">
            <a:hlinkClick r:id="rId6"/>
          </p:cNvPr>
          <p:cNvSpPr/>
          <p:nvPr userDrawn="1"/>
        </p:nvSpPr>
        <p:spPr>
          <a:xfrm>
            <a:off x="6012160"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6</a:t>
            </a:r>
            <a:endParaRPr lang="en-GB" b="1" dirty="0"/>
          </a:p>
        </p:txBody>
      </p:sp>
      <p:sp>
        <p:nvSpPr>
          <p:cNvPr id="38" name="Round Same Side Corner Rectangle 37">
            <a:hlinkClick r:id="rId7" action="ppaction://hlinksldjump"/>
          </p:cNvPr>
          <p:cNvSpPr/>
          <p:nvPr userDrawn="1"/>
        </p:nvSpPr>
        <p:spPr>
          <a:xfrm>
            <a:off x="5436096" y="729838"/>
            <a:ext cx="486639" cy="322897"/>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5</a:t>
            </a:r>
          </a:p>
        </p:txBody>
      </p:sp>
      <p:sp>
        <p:nvSpPr>
          <p:cNvPr id="39" name="Round Same Side Corner Rectangle 38">
            <a:hlinkClick r:id="rId4"/>
          </p:cNvPr>
          <p:cNvSpPr/>
          <p:nvPr userDrawn="1"/>
        </p:nvSpPr>
        <p:spPr>
          <a:xfrm>
            <a:off x="7164288" y="728320"/>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8</a:t>
            </a:r>
            <a:endParaRPr lang="en-GB" b="1" dirty="0"/>
          </a:p>
        </p:txBody>
      </p:sp>
      <p:sp>
        <p:nvSpPr>
          <p:cNvPr id="40" name="Round Same Side Corner Rectangle 39">
            <a:hlinkClick r:id="rId4"/>
          </p:cNvPr>
          <p:cNvSpPr/>
          <p:nvPr userDrawn="1"/>
        </p:nvSpPr>
        <p:spPr>
          <a:xfrm>
            <a:off x="7740352" y="728321"/>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t>9</a:t>
            </a:r>
          </a:p>
        </p:txBody>
      </p:sp>
      <p:sp>
        <p:nvSpPr>
          <p:cNvPr id="41" name="Round Same Side Corner Rectangle 40">
            <a:hlinkClick r:id="rId4"/>
          </p:cNvPr>
          <p:cNvSpPr/>
          <p:nvPr userDrawn="1"/>
        </p:nvSpPr>
        <p:spPr>
          <a:xfrm>
            <a:off x="8316416" y="728321"/>
            <a:ext cx="504056" cy="324415"/>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10</a:t>
            </a:r>
            <a:endParaRPr lang="en-GB" b="1" dirty="0"/>
          </a:p>
        </p:txBody>
      </p:sp>
    </p:spTree>
    <p:extLst>
      <p:ext uri="{BB962C8B-B14F-4D97-AF65-F5344CB8AC3E}">
        <p14:creationId xmlns:p14="http://schemas.microsoft.com/office/powerpoint/2010/main" val="5419725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ssignment">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
        <p:nvSpPr>
          <p:cNvPr id="4" name="Round Same Side Corner Rectangle 3">
            <a:hlinkClick r:id="rId2" action="ppaction://hlinksldjump"/>
          </p:cNvPr>
          <p:cNvSpPr/>
          <p:nvPr userDrawn="1"/>
        </p:nvSpPr>
        <p:spPr>
          <a:xfrm>
            <a:off x="1547664" y="729839"/>
            <a:ext cx="720080" cy="322896"/>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b="1" dirty="0" smtClean="0"/>
              <a:t>Menu</a:t>
            </a:r>
            <a:endParaRPr lang="en-GB" sz="1400" b="1" dirty="0"/>
          </a:p>
        </p:txBody>
      </p:sp>
      <p:sp>
        <p:nvSpPr>
          <p:cNvPr id="7" name="Round Same Side Corner Rectangle 6">
            <a:hlinkClick r:id="rId3" action="ppaction://hlinksldjump"/>
          </p:cNvPr>
          <p:cNvSpPr/>
          <p:nvPr userDrawn="1"/>
        </p:nvSpPr>
        <p:spPr>
          <a:xfrm>
            <a:off x="179512" y="728321"/>
            <a:ext cx="1296144" cy="324414"/>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b="1" dirty="0" smtClean="0"/>
              <a:t>Assignment</a:t>
            </a:r>
            <a:endParaRPr lang="en-GB" sz="1600" b="1" dirty="0"/>
          </a:p>
        </p:txBody>
      </p:sp>
      <p:sp>
        <p:nvSpPr>
          <p:cNvPr id="9" name="Round Same Side Corner Rectangle 8">
            <a:hlinkClick r:id="" action="ppaction://noaction"/>
          </p:cNvPr>
          <p:cNvSpPr/>
          <p:nvPr userDrawn="1"/>
        </p:nvSpPr>
        <p:spPr>
          <a:xfrm>
            <a:off x="3635896" y="728320"/>
            <a:ext cx="504056" cy="324416"/>
          </a:xfrm>
          <a:prstGeom prst="round2SameRect">
            <a:avLst/>
          </a:prstGeom>
          <a:gradFill>
            <a:gsLst>
              <a:gs pos="0">
                <a:srgbClr val="FF0000"/>
              </a:gs>
              <a:gs pos="50000">
                <a:schemeClr val="accent6">
                  <a:lumMod val="75000"/>
                </a:schemeClr>
              </a:gs>
              <a:gs pos="70000">
                <a:schemeClr val="accent2">
                  <a:lumMod val="40000"/>
                  <a:lumOff val="60000"/>
                </a:schemeClr>
              </a:gs>
              <a:gs pos="100000">
                <a:schemeClr val="accent6">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dirty="0" smtClean="0"/>
              <a:t>4</a:t>
            </a:r>
            <a:endParaRPr lang="en-GB" sz="1600" b="1" dirty="0"/>
          </a:p>
        </p:txBody>
      </p:sp>
      <p:sp>
        <p:nvSpPr>
          <p:cNvPr id="10" name="Round Same Side Corner Rectangle 9">
            <a:hlinkClick r:id="" action="ppaction://noaction"/>
          </p:cNvPr>
          <p:cNvSpPr/>
          <p:nvPr userDrawn="1"/>
        </p:nvSpPr>
        <p:spPr>
          <a:xfrm>
            <a:off x="5364088" y="728320"/>
            <a:ext cx="504056" cy="324415"/>
          </a:xfrm>
          <a:prstGeom prst="round2SameRect">
            <a:avLst/>
          </a:prstGeom>
          <a:gradFill>
            <a:gsLst>
              <a:gs pos="0">
                <a:srgbClr val="FF0000"/>
              </a:gs>
              <a:gs pos="50000">
                <a:schemeClr val="accent6">
                  <a:lumMod val="75000"/>
                </a:schemeClr>
              </a:gs>
              <a:gs pos="70000">
                <a:schemeClr val="accent2">
                  <a:lumMod val="40000"/>
                  <a:lumOff val="60000"/>
                </a:schemeClr>
              </a:gs>
              <a:gs pos="100000">
                <a:schemeClr val="accent6">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dirty="0" smtClean="0"/>
              <a:t>7</a:t>
            </a:r>
            <a:endParaRPr lang="en-GB" sz="1600" b="1" dirty="0"/>
          </a:p>
        </p:txBody>
      </p:sp>
      <p:sp>
        <p:nvSpPr>
          <p:cNvPr id="11" name="Round Same Side Corner Rectangle 10">
            <a:hlinkClick r:id="" action="ppaction://noaction"/>
          </p:cNvPr>
          <p:cNvSpPr/>
          <p:nvPr userDrawn="1"/>
        </p:nvSpPr>
        <p:spPr>
          <a:xfrm>
            <a:off x="4788024" y="728320"/>
            <a:ext cx="504056" cy="324415"/>
          </a:xfrm>
          <a:prstGeom prst="round2SameRect">
            <a:avLst/>
          </a:prstGeom>
          <a:gradFill>
            <a:gsLst>
              <a:gs pos="0">
                <a:srgbClr val="FF0000"/>
              </a:gs>
              <a:gs pos="50000">
                <a:schemeClr val="accent6">
                  <a:lumMod val="75000"/>
                </a:schemeClr>
              </a:gs>
              <a:gs pos="70000">
                <a:schemeClr val="accent2">
                  <a:lumMod val="40000"/>
                  <a:lumOff val="60000"/>
                </a:schemeClr>
              </a:gs>
              <a:gs pos="100000">
                <a:schemeClr val="accent6">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dirty="0" smtClean="0"/>
              <a:t>6</a:t>
            </a:r>
            <a:endParaRPr lang="en-GB" sz="1600" b="1" dirty="0"/>
          </a:p>
        </p:txBody>
      </p:sp>
      <p:sp>
        <p:nvSpPr>
          <p:cNvPr id="12" name="Round Same Side Corner Rectangle 11">
            <a:hlinkClick r:id="" action="ppaction://noaction"/>
          </p:cNvPr>
          <p:cNvSpPr/>
          <p:nvPr userDrawn="1"/>
        </p:nvSpPr>
        <p:spPr>
          <a:xfrm>
            <a:off x="4211960" y="729838"/>
            <a:ext cx="486639" cy="322897"/>
          </a:xfrm>
          <a:prstGeom prst="round2SameRect">
            <a:avLst/>
          </a:prstGeom>
          <a:gradFill>
            <a:gsLst>
              <a:gs pos="0">
                <a:srgbClr val="FF0000"/>
              </a:gs>
              <a:gs pos="50000">
                <a:schemeClr val="accent6">
                  <a:lumMod val="75000"/>
                </a:schemeClr>
              </a:gs>
              <a:gs pos="70000">
                <a:schemeClr val="accent2">
                  <a:lumMod val="40000"/>
                  <a:lumOff val="60000"/>
                </a:schemeClr>
              </a:gs>
              <a:gs pos="100000">
                <a:schemeClr val="accent6">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dirty="0"/>
              <a:t>5</a:t>
            </a:r>
          </a:p>
        </p:txBody>
      </p:sp>
      <p:sp>
        <p:nvSpPr>
          <p:cNvPr id="13" name="Round Same Side Corner Rectangle 12">
            <a:hlinkClick r:id="" action="ppaction://noaction"/>
          </p:cNvPr>
          <p:cNvSpPr/>
          <p:nvPr userDrawn="1"/>
        </p:nvSpPr>
        <p:spPr>
          <a:xfrm>
            <a:off x="5940152" y="728320"/>
            <a:ext cx="504056" cy="324415"/>
          </a:xfrm>
          <a:prstGeom prst="round2SameRect">
            <a:avLst/>
          </a:prstGeom>
          <a:gradFill>
            <a:gsLst>
              <a:gs pos="0">
                <a:srgbClr val="FF0000"/>
              </a:gs>
              <a:gs pos="50000">
                <a:schemeClr val="accent6">
                  <a:lumMod val="75000"/>
                </a:schemeClr>
              </a:gs>
              <a:gs pos="70000">
                <a:schemeClr val="accent2">
                  <a:lumMod val="40000"/>
                  <a:lumOff val="60000"/>
                </a:schemeClr>
              </a:gs>
              <a:gs pos="100000">
                <a:schemeClr val="accent6">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dirty="0" smtClean="0"/>
              <a:t>8</a:t>
            </a:r>
            <a:endParaRPr lang="en-GB" sz="1600" b="1" dirty="0"/>
          </a:p>
        </p:txBody>
      </p:sp>
      <p:sp>
        <p:nvSpPr>
          <p:cNvPr id="14" name="Round Same Side Corner Rectangle 13">
            <a:hlinkClick r:id="" action="ppaction://noaction"/>
          </p:cNvPr>
          <p:cNvSpPr/>
          <p:nvPr userDrawn="1"/>
        </p:nvSpPr>
        <p:spPr>
          <a:xfrm>
            <a:off x="6516216" y="728321"/>
            <a:ext cx="504056" cy="324415"/>
          </a:xfrm>
          <a:prstGeom prst="round2SameRect">
            <a:avLst/>
          </a:prstGeom>
          <a:gradFill>
            <a:gsLst>
              <a:gs pos="0">
                <a:srgbClr val="FF0000"/>
              </a:gs>
              <a:gs pos="50000">
                <a:schemeClr val="accent6">
                  <a:lumMod val="75000"/>
                </a:schemeClr>
              </a:gs>
              <a:gs pos="70000">
                <a:schemeClr val="accent2">
                  <a:lumMod val="40000"/>
                  <a:lumOff val="60000"/>
                </a:schemeClr>
              </a:gs>
              <a:gs pos="100000">
                <a:schemeClr val="accent6">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dirty="0"/>
              <a:t>9</a:t>
            </a:r>
          </a:p>
        </p:txBody>
      </p:sp>
      <p:sp>
        <p:nvSpPr>
          <p:cNvPr id="15" name="Round Same Side Corner Rectangle 14">
            <a:hlinkClick r:id="rId3" action="ppaction://hlinksldjump"/>
          </p:cNvPr>
          <p:cNvSpPr/>
          <p:nvPr userDrawn="1"/>
        </p:nvSpPr>
        <p:spPr>
          <a:xfrm>
            <a:off x="7092280" y="728321"/>
            <a:ext cx="504056" cy="324415"/>
          </a:xfrm>
          <a:prstGeom prst="round2SameRect">
            <a:avLst/>
          </a:prstGeom>
          <a:gradFill>
            <a:gsLst>
              <a:gs pos="0">
                <a:srgbClr val="FF0000"/>
              </a:gs>
              <a:gs pos="50000">
                <a:schemeClr val="accent6">
                  <a:lumMod val="75000"/>
                </a:schemeClr>
              </a:gs>
              <a:gs pos="70000">
                <a:schemeClr val="accent2">
                  <a:lumMod val="40000"/>
                  <a:lumOff val="60000"/>
                </a:schemeClr>
              </a:gs>
              <a:gs pos="100000">
                <a:schemeClr val="accent6">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dirty="0" smtClean="0"/>
              <a:t>10</a:t>
            </a:r>
            <a:endParaRPr lang="en-GB" sz="1600" b="1" dirty="0"/>
          </a:p>
        </p:txBody>
      </p:sp>
      <p:sp>
        <p:nvSpPr>
          <p:cNvPr id="16" name="Round Same Side Corner Rectangle 15">
            <a:hlinkClick r:id="rId4" action="ppaction://hlinksldjump"/>
          </p:cNvPr>
          <p:cNvSpPr/>
          <p:nvPr userDrawn="1"/>
        </p:nvSpPr>
        <p:spPr>
          <a:xfrm>
            <a:off x="2339752" y="728320"/>
            <a:ext cx="360040" cy="324415"/>
          </a:xfrm>
          <a:prstGeom prst="round2SameRect">
            <a:avLst/>
          </a:prstGeom>
          <a:gradFill>
            <a:gsLst>
              <a:gs pos="0">
                <a:srgbClr val="FF0000"/>
              </a:gs>
              <a:gs pos="50000">
                <a:schemeClr val="accent6">
                  <a:lumMod val="75000"/>
                </a:schemeClr>
              </a:gs>
              <a:gs pos="70000">
                <a:schemeClr val="accent2">
                  <a:lumMod val="40000"/>
                  <a:lumOff val="60000"/>
                </a:schemeClr>
              </a:gs>
              <a:gs pos="100000">
                <a:schemeClr val="accent6">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dirty="0" smtClean="0"/>
              <a:t>1</a:t>
            </a:r>
            <a:endParaRPr lang="en-GB" sz="1600" b="1" dirty="0"/>
          </a:p>
        </p:txBody>
      </p:sp>
      <p:sp>
        <p:nvSpPr>
          <p:cNvPr id="17" name="Round Same Side Corner Rectangle 16">
            <a:hlinkClick r:id="rId5" action="ppaction://hlinksldjump"/>
          </p:cNvPr>
          <p:cNvSpPr/>
          <p:nvPr userDrawn="1"/>
        </p:nvSpPr>
        <p:spPr>
          <a:xfrm>
            <a:off x="3203848" y="728320"/>
            <a:ext cx="360040" cy="324415"/>
          </a:xfrm>
          <a:prstGeom prst="round2SameRect">
            <a:avLst/>
          </a:prstGeom>
          <a:gradFill>
            <a:gsLst>
              <a:gs pos="0">
                <a:srgbClr val="FF0000"/>
              </a:gs>
              <a:gs pos="50000">
                <a:schemeClr val="accent6">
                  <a:lumMod val="75000"/>
                </a:schemeClr>
              </a:gs>
              <a:gs pos="70000">
                <a:schemeClr val="accent2">
                  <a:lumMod val="40000"/>
                  <a:lumOff val="60000"/>
                </a:schemeClr>
              </a:gs>
              <a:gs pos="100000">
                <a:schemeClr val="accent6">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dirty="0" smtClean="0"/>
              <a:t>3</a:t>
            </a:r>
            <a:endParaRPr lang="en-GB" sz="1600" b="1" dirty="0"/>
          </a:p>
        </p:txBody>
      </p:sp>
      <p:sp>
        <p:nvSpPr>
          <p:cNvPr id="18" name="Round Same Side Corner Rectangle 17">
            <a:hlinkClick r:id="rId6" action="ppaction://hlinksldjump"/>
          </p:cNvPr>
          <p:cNvSpPr/>
          <p:nvPr userDrawn="1"/>
        </p:nvSpPr>
        <p:spPr>
          <a:xfrm>
            <a:off x="2771801" y="729838"/>
            <a:ext cx="360040" cy="322897"/>
          </a:xfrm>
          <a:prstGeom prst="round2SameRect">
            <a:avLst/>
          </a:prstGeom>
          <a:gradFill>
            <a:gsLst>
              <a:gs pos="0">
                <a:srgbClr val="FF0000"/>
              </a:gs>
              <a:gs pos="50000">
                <a:schemeClr val="accent6">
                  <a:lumMod val="75000"/>
                </a:schemeClr>
              </a:gs>
              <a:gs pos="70000">
                <a:schemeClr val="accent2">
                  <a:lumMod val="40000"/>
                  <a:lumOff val="60000"/>
                </a:schemeClr>
              </a:gs>
              <a:gs pos="100000">
                <a:schemeClr val="accent6">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dirty="0"/>
              <a:t>2</a:t>
            </a:r>
          </a:p>
        </p:txBody>
      </p:sp>
      <p:sp>
        <p:nvSpPr>
          <p:cNvPr id="19" name="Round Same Side Corner Rectangle 18">
            <a:hlinkClick r:id="rId7"/>
          </p:cNvPr>
          <p:cNvSpPr/>
          <p:nvPr userDrawn="1"/>
        </p:nvSpPr>
        <p:spPr>
          <a:xfrm>
            <a:off x="7668344" y="728321"/>
            <a:ext cx="504056" cy="324415"/>
          </a:xfrm>
          <a:prstGeom prst="round2SameRect">
            <a:avLst/>
          </a:prstGeom>
          <a:gradFill>
            <a:gsLst>
              <a:gs pos="0">
                <a:srgbClr val="FF0000"/>
              </a:gs>
              <a:gs pos="50000">
                <a:schemeClr val="accent6">
                  <a:lumMod val="75000"/>
                </a:schemeClr>
              </a:gs>
              <a:gs pos="70000">
                <a:schemeClr val="accent2">
                  <a:lumMod val="40000"/>
                  <a:lumOff val="60000"/>
                </a:schemeClr>
              </a:gs>
              <a:gs pos="100000">
                <a:schemeClr val="accent6">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dirty="0" smtClean="0"/>
              <a:t>11</a:t>
            </a:r>
            <a:endParaRPr lang="en-GB" sz="1600" b="1" dirty="0"/>
          </a:p>
        </p:txBody>
      </p:sp>
      <p:sp>
        <p:nvSpPr>
          <p:cNvPr id="20" name="Round Same Side Corner Rectangle 19">
            <a:hlinkClick r:id="rId7"/>
          </p:cNvPr>
          <p:cNvSpPr/>
          <p:nvPr userDrawn="1"/>
        </p:nvSpPr>
        <p:spPr>
          <a:xfrm>
            <a:off x="8244408" y="728321"/>
            <a:ext cx="504056" cy="324415"/>
          </a:xfrm>
          <a:prstGeom prst="round2SameRect">
            <a:avLst/>
          </a:prstGeom>
          <a:gradFill>
            <a:gsLst>
              <a:gs pos="0">
                <a:srgbClr val="FF0000"/>
              </a:gs>
              <a:gs pos="50000">
                <a:schemeClr val="accent6">
                  <a:lumMod val="75000"/>
                </a:schemeClr>
              </a:gs>
              <a:gs pos="70000">
                <a:schemeClr val="accent2">
                  <a:lumMod val="40000"/>
                  <a:lumOff val="60000"/>
                </a:schemeClr>
              </a:gs>
              <a:gs pos="100000">
                <a:schemeClr val="accent6">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dirty="0" smtClean="0"/>
              <a:t>12</a:t>
            </a:r>
            <a:endParaRPr lang="en-GB" sz="1600" b="1" dirty="0"/>
          </a:p>
        </p:txBody>
      </p:sp>
    </p:spTree>
    <p:extLst>
      <p:ext uri="{BB962C8B-B14F-4D97-AF65-F5344CB8AC3E}">
        <p14:creationId xmlns:p14="http://schemas.microsoft.com/office/powerpoint/2010/main" val="42893857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92869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7969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1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5" r:id="rId6"/>
    <p:sldLayoutId id="2147483704" r:id="rId7"/>
    <p:sldLayoutId id="2147483702" r:id="rId8"/>
    <p:sldLayoutId id="2147483703" r:id="rId9"/>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4.png"/><Relationship Id="rId10" Type="http://schemas.openxmlformats.org/officeDocument/2006/relationships/image" Target="../media/image30.png"/><Relationship Id="rId4" Type="http://schemas.openxmlformats.org/officeDocument/2006/relationships/hyperlink" Target="http://www.teach-ict.net/software/flash/animation/bouncyball.html" TargetMode="External"/><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teach-ict.net/software/flash/animation/bouncyball.html" TargetMode="External"/><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png"/><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4.png"/><Relationship Id="rId4" Type="http://schemas.openxmlformats.org/officeDocument/2006/relationships/hyperlink" Target="http://www.teach-ict.net/software/flash/basics/stretchshrink.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info@smartsleisurepark.co.uk"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mailto:clubs@smartsleisurepark.co.uk" TargetMode="External"/><Relationship Id="rId5" Type="http://schemas.openxmlformats.org/officeDocument/2006/relationships/hyperlink" Target="mailto:caf&#233;@smartsleisurepark.co.uk" TargetMode="External"/><Relationship Id="rId4" Type="http://schemas.openxmlformats.org/officeDocument/2006/relationships/hyperlink" Target="mailto:shop@smartsleisurepark.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hyperlink" Target="http://www.teach-ict.net/software/flash/animation/bouncybal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5949280"/>
            <a:ext cx="8208912"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9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02 </a:t>
            </a:r>
            <a:r>
              <a:rPr lang="en-GB" sz="29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GB" sz="29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Multimedia Presentation</a:t>
            </a:r>
            <a:endParaRPr lang="en-GB" sz="29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GB" sz="29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Footer Placeholder 18"/>
          <p:cNvSpPr txBox="1">
            <a:spLocks/>
          </p:cNvSpPr>
          <p:nvPr/>
        </p:nvSpPr>
        <p:spPr>
          <a:xfrm>
            <a:off x="25583" y="6592267"/>
            <a:ext cx="971944"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accent1">
                    <a:tint val="20000"/>
                  </a:schemeClr>
                </a:solidFill>
                <a:effectLst/>
                <a:uLnTx/>
                <a:uFillTx/>
                <a:latin typeface="Calibri" pitchFamily="34" charset="0"/>
                <a:ea typeface="+mn-ea"/>
                <a:cs typeface="Calibri" pitchFamily="34" charset="0"/>
              </a:rPr>
              <a:t>ICT Dept</a:t>
            </a:r>
            <a:endParaRPr kumimoji="0" lang="en-US" sz="1200" b="1" i="0" u="none" strike="noStrike" kern="1200" cap="none" spc="0" normalizeH="0" baseline="0" noProof="0" dirty="0">
              <a:ln>
                <a:noFill/>
              </a:ln>
              <a:solidFill>
                <a:schemeClr val="accent1">
                  <a:tint val="20000"/>
                </a:schemeClr>
              </a:solidFill>
              <a:effectLst/>
              <a:uLnTx/>
              <a:uFillTx/>
              <a:latin typeface="Calibri" pitchFamily="34" charset="0"/>
              <a:ea typeface="+mn-ea"/>
              <a:cs typeface="Calibri" pitchFamily="34" charset="0"/>
            </a:endParaRPr>
          </a:p>
        </p:txBody>
      </p:sp>
      <p:sp>
        <p:nvSpPr>
          <p:cNvPr id="7" name="Rectangle 6"/>
          <p:cNvSpPr/>
          <p:nvPr/>
        </p:nvSpPr>
        <p:spPr>
          <a:xfrm>
            <a:off x="251520" y="260648"/>
            <a:ext cx="8496944" cy="158417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TextBox 7"/>
          <p:cNvSpPr txBox="1"/>
          <p:nvPr/>
        </p:nvSpPr>
        <p:spPr>
          <a:xfrm>
            <a:off x="1547664" y="404664"/>
            <a:ext cx="6912768" cy="1323439"/>
          </a:xfrm>
          <a:prstGeom prst="rect">
            <a:avLst/>
          </a:prstGeom>
          <a:noFill/>
        </p:spPr>
        <p:txBody>
          <a:bodyPr wrap="square" rtlCol="0">
            <a:spAutoFit/>
          </a:bodyPr>
          <a:lstStyle/>
          <a:p>
            <a:r>
              <a:rPr lang="en-GB" sz="2400" b="1" dirty="0" smtClean="0">
                <a:solidFill>
                  <a:schemeClr val="tx1">
                    <a:lumMod val="50000"/>
                    <a:lumOff val="50000"/>
                  </a:schemeClr>
                </a:solidFill>
              </a:rPr>
              <a:t>Certificate in Digital Applications – Level 02</a:t>
            </a:r>
            <a:endParaRPr lang="en-GB" sz="2800" b="1" dirty="0" smtClean="0">
              <a:solidFill>
                <a:schemeClr val="tx1">
                  <a:lumMod val="50000"/>
                  <a:lumOff val="50000"/>
                </a:schemeClr>
              </a:solidFill>
            </a:endParaRPr>
          </a:p>
          <a:p>
            <a:r>
              <a:rPr lang="en-GB" sz="2800" b="1" dirty="0" smtClean="0">
                <a:solidFill>
                  <a:schemeClr val="tx1">
                    <a:lumMod val="50000"/>
                    <a:lumOff val="50000"/>
                  </a:schemeClr>
                </a:solidFill>
              </a:rPr>
              <a:t>Animation Guides for Intro, Weather and Outros. </a:t>
            </a:r>
            <a:endParaRPr lang="en-GB" sz="2800"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205053" cy="625434"/>
          </a:xfrm>
        </p:spPr>
        <p:txBody>
          <a:bodyPr>
            <a:normAutofit/>
          </a:bodyPr>
          <a:lstStyle/>
          <a:p>
            <a:r>
              <a:rPr lang="en-GB" sz="2800" dirty="0"/>
              <a:t>1 - Animation Walkthrough Guide - </a:t>
            </a:r>
            <a:r>
              <a:rPr lang="en-GB" sz="2800" dirty="0" err="1"/>
              <a:t>Tweening</a:t>
            </a:r>
            <a:endParaRPr lang="en-GB" sz="28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4273338196"/>
              </p:ext>
            </p:extLst>
          </p:nvPr>
        </p:nvGraphicFramePr>
        <p:xfrm>
          <a:off x="6872038" y="1772816"/>
          <a:ext cx="1948433" cy="4365547"/>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6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800" dirty="0" smtClean="0">
                        <a:effectLst/>
                        <a:latin typeface="Calibri" pitchFamily="34" charset="0"/>
                        <a:ea typeface="Times New Roman"/>
                        <a:cs typeface="Calibri" pitchFamily="34" charset="0"/>
                      </a:endParaRPr>
                    </a:p>
                    <a:p>
                      <a:pPr lvl="0"/>
                      <a:r>
                        <a:rPr kumimoji="0" lang="en-GB" sz="1600" kern="1200" dirty="0" smtClean="0">
                          <a:solidFill>
                            <a:schemeClr val="tx1"/>
                          </a:solidFill>
                          <a:effectLst/>
                          <a:latin typeface="+mj-lt"/>
                          <a:ea typeface="+mn-ea"/>
                          <a:cs typeface="+mn-cs"/>
                        </a:rPr>
                        <a:t>Click </a:t>
                      </a:r>
                      <a:r>
                        <a:rPr kumimoji="0" lang="en-GB" sz="1600" kern="1200" dirty="0" smtClean="0">
                          <a:solidFill>
                            <a:schemeClr val="tx1"/>
                          </a:solidFill>
                          <a:effectLst/>
                          <a:latin typeface="+mj-lt"/>
                          <a:ea typeface="+mn-ea"/>
                          <a:cs typeface="+mn-cs"/>
                          <a:hlinkClick r:id="rId4"/>
                        </a:rPr>
                        <a:t>here </a:t>
                      </a:r>
                      <a:r>
                        <a:rPr kumimoji="0" lang="en-GB" sz="1600" kern="1200" dirty="0" smtClean="0">
                          <a:solidFill>
                            <a:schemeClr val="tx1"/>
                          </a:solidFill>
                          <a:effectLst/>
                          <a:latin typeface="+mj-lt"/>
                          <a:ea typeface="+mn-ea"/>
                          <a:cs typeface="+mn-cs"/>
                        </a:rPr>
                        <a:t>for the Teach-ICT</a:t>
                      </a:r>
                      <a:r>
                        <a:rPr kumimoji="0" lang="en-GB" sz="1600" kern="1200" baseline="0" dirty="0" smtClean="0">
                          <a:solidFill>
                            <a:schemeClr val="tx1"/>
                          </a:solidFill>
                          <a:effectLst/>
                          <a:latin typeface="+mj-lt"/>
                          <a:ea typeface="+mn-ea"/>
                          <a:cs typeface="+mn-cs"/>
                        </a:rPr>
                        <a:t> tutorial</a:t>
                      </a:r>
                      <a:endParaRPr kumimoji="0" lang="en-GB" sz="1600" kern="1200" dirty="0" smtClean="0">
                        <a:solidFill>
                          <a:schemeClr val="tx1"/>
                        </a:solidFill>
                        <a:effectLst/>
                        <a:latin typeface="+mj-lt"/>
                        <a:ea typeface="+mn-ea"/>
                        <a:cs typeface="+mn-cs"/>
                      </a:endParaRPr>
                    </a:p>
                    <a:p>
                      <a:pPr lvl="0"/>
                      <a:r>
                        <a:rPr kumimoji="0" lang="en-GB" sz="1600" kern="1200" dirty="0" smtClean="0">
                          <a:solidFill>
                            <a:schemeClr val="tx1"/>
                          </a:solidFill>
                          <a:effectLst/>
                          <a:latin typeface="+mj-lt"/>
                          <a:ea typeface="+mn-ea"/>
                          <a:cs typeface="+mn-cs"/>
                        </a:rPr>
                        <a:t>Classic tween will move an object from one place to another</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dirty="0" smtClean="0">
                          <a:solidFill>
                            <a:schemeClr val="tx1"/>
                          </a:solidFill>
                          <a:effectLst/>
                          <a:latin typeface="+mj-lt"/>
                          <a:ea typeface="+mn-ea"/>
                          <a:cs typeface="+mn-cs"/>
                        </a:rPr>
                        <a:t>Set it in the Library</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Make it a Shape</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Double Click on the Shape to edit it.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Contains images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1</a:t>
            </a:r>
            <a:r>
              <a:rPr lang="en-US" b="1"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 </a:t>
            </a:r>
            <a:r>
              <a:rPr lang="en-GB" dirty="0">
                <a:latin typeface="Calibri" pitchFamily="34" charset="0"/>
              </a:rPr>
              <a:t>How to Make an Object </a:t>
            </a:r>
            <a:r>
              <a:rPr lang="en-GB" dirty="0" smtClean="0">
                <a:latin typeface="Calibri" pitchFamily="34" charset="0"/>
              </a:rPr>
              <a:t>Move (</a:t>
            </a:r>
            <a:r>
              <a:rPr lang="en-GB" b="1" dirty="0" smtClean="0">
                <a:latin typeface="Calibri" pitchFamily="34" charset="0"/>
              </a:rPr>
              <a:t>Classic Tween</a:t>
            </a:r>
            <a:r>
              <a:rPr lang="en-GB" dirty="0">
                <a:latin typeface="Calibri" pitchFamily="34" charset="0"/>
              </a:rPr>
              <a:t>)</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7" y="1700808"/>
            <a:ext cx="6267895" cy="1631216"/>
          </a:xfrm>
          <a:prstGeom prst="rect">
            <a:avLst/>
          </a:prstGeom>
        </p:spPr>
        <p:txBody>
          <a:bodyPr wrap="square">
            <a:spAutoFit/>
          </a:bodyPr>
          <a:lstStyle/>
          <a:p>
            <a:r>
              <a:rPr lang="en-GB" sz="2000" b="1" dirty="0" smtClean="0"/>
              <a:t>Step 8 </a:t>
            </a:r>
            <a:r>
              <a:rPr lang="en-GB" sz="2000" dirty="0" smtClean="0"/>
              <a:t>– What you have now is a Timeline of Frames, These are Cells on your Animation, each cell represents where the object is at that point. So far nothing is moving, that is fine, the object is starting and ending at the same point.</a:t>
            </a:r>
          </a:p>
        </p:txBody>
      </p:sp>
      <p:sp>
        <p:nvSpPr>
          <p:cNvPr id="2" name="Action Button: Back or Previous 1">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p:cNvCxnSpPr/>
          <p:nvPr/>
        </p:nvCxnSpPr>
        <p:spPr>
          <a:xfrm flipV="1">
            <a:off x="3319927" y="2121863"/>
            <a:ext cx="748017" cy="371033"/>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461" t="66562" r="66629" b="23594"/>
          <a:stretch/>
        </p:blipFill>
        <p:spPr bwMode="auto">
          <a:xfrm>
            <a:off x="473912" y="3399327"/>
            <a:ext cx="6050182" cy="1119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93937" y="4662885"/>
            <a:ext cx="1729792" cy="646331"/>
          </a:xfrm>
          <a:prstGeom prst="rect">
            <a:avLst/>
          </a:prstGeom>
        </p:spPr>
        <p:txBody>
          <a:bodyPr wrap="square">
            <a:spAutoFit/>
          </a:bodyPr>
          <a:lstStyle/>
          <a:p>
            <a:r>
              <a:rPr lang="en-GB" b="1" dirty="0" smtClean="0"/>
              <a:t>First Frame </a:t>
            </a:r>
            <a:r>
              <a:rPr lang="en-GB" dirty="0" smtClean="0"/>
              <a:t>– where it starts</a:t>
            </a:r>
          </a:p>
        </p:txBody>
      </p:sp>
      <p:sp>
        <p:nvSpPr>
          <p:cNvPr id="18" name="Rectangle 17"/>
          <p:cNvSpPr/>
          <p:nvPr/>
        </p:nvSpPr>
        <p:spPr>
          <a:xfrm>
            <a:off x="2267744" y="4725144"/>
            <a:ext cx="1729791" cy="646331"/>
          </a:xfrm>
          <a:prstGeom prst="rect">
            <a:avLst/>
          </a:prstGeom>
        </p:spPr>
        <p:txBody>
          <a:bodyPr wrap="square">
            <a:spAutoFit/>
          </a:bodyPr>
          <a:lstStyle/>
          <a:p>
            <a:r>
              <a:rPr lang="en-GB" b="1" dirty="0" smtClean="0"/>
              <a:t>Last Frame </a:t>
            </a:r>
            <a:r>
              <a:rPr lang="en-GB" dirty="0" smtClean="0"/>
              <a:t>– where it ends</a:t>
            </a:r>
          </a:p>
        </p:txBody>
      </p:sp>
      <p:sp>
        <p:nvSpPr>
          <p:cNvPr id="21" name="Rectangle 20"/>
          <p:cNvSpPr/>
          <p:nvPr/>
        </p:nvSpPr>
        <p:spPr>
          <a:xfrm>
            <a:off x="4098098" y="4797152"/>
            <a:ext cx="2664297" cy="646331"/>
          </a:xfrm>
          <a:prstGeom prst="rect">
            <a:avLst/>
          </a:prstGeom>
        </p:spPr>
        <p:txBody>
          <a:bodyPr wrap="square">
            <a:spAutoFit/>
          </a:bodyPr>
          <a:lstStyle/>
          <a:p>
            <a:r>
              <a:rPr lang="en-GB" b="1" dirty="0" smtClean="0"/>
              <a:t>Restart Point </a:t>
            </a:r>
            <a:r>
              <a:rPr lang="en-GB" dirty="0" smtClean="0"/>
              <a:t>– where it starts for the next bit</a:t>
            </a:r>
          </a:p>
        </p:txBody>
      </p:sp>
      <p:cxnSp>
        <p:nvCxnSpPr>
          <p:cNvPr id="20" name="Straight Arrow Connector 19"/>
          <p:cNvCxnSpPr/>
          <p:nvPr/>
        </p:nvCxnSpPr>
        <p:spPr>
          <a:xfrm flipV="1">
            <a:off x="1764487" y="4365104"/>
            <a:ext cx="1487409" cy="34005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403790" y="4365104"/>
            <a:ext cx="2536362" cy="436666"/>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724128" y="4365104"/>
            <a:ext cx="418131" cy="436666"/>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708140"/>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205053" cy="625434"/>
          </a:xfrm>
        </p:spPr>
        <p:txBody>
          <a:bodyPr>
            <a:normAutofit/>
          </a:bodyPr>
          <a:lstStyle/>
          <a:p>
            <a:r>
              <a:rPr lang="en-GB" sz="2800" dirty="0"/>
              <a:t>1 - Animation Walkthrough Guide - </a:t>
            </a:r>
            <a:r>
              <a:rPr lang="en-GB" sz="2800" dirty="0" err="1"/>
              <a:t>Tweening</a:t>
            </a:r>
            <a:endParaRPr lang="en-GB" sz="28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354712689"/>
              </p:ext>
            </p:extLst>
          </p:nvPr>
        </p:nvGraphicFramePr>
        <p:xfrm>
          <a:off x="6872038" y="1772816"/>
          <a:ext cx="1948433" cy="4365547"/>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6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800" dirty="0" smtClean="0">
                        <a:effectLst/>
                        <a:latin typeface="Calibri" pitchFamily="34" charset="0"/>
                        <a:ea typeface="Times New Roman"/>
                        <a:cs typeface="Calibri" pitchFamily="34" charset="0"/>
                      </a:endParaRPr>
                    </a:p>
                    <a:p>
                      <a:pPr lvl="0"/>
                      <a:r>
                        <a:rPr kumimoji="0" lang="en-GB" sz="1600" kern="1200" dirty="0" smtClean="0">
                          <a:solidFill>
                            <a:schemeClr val="tx1"/>
                          </a:solidFill>
                          <a:effectLst/>
                          <a:latin typeface="+mj-lt"/>
                          <a:ea typeface="+mn-ea"/>
                          <a:cs typeface="+mn-cs"/>
                        </a:rPr>
                        <a:t>Click </a:t>
                      </a:r>
                      <a:r>
                        <a:rPr kumimoji="0" lang="en-GB" sz="1600" kern="1200" dirty="0" smtClean="0">
                          <a:solidFill>
                            <a:schemeClr val="tx1"/>
                          </a:solidFill>
                          <a:effectLst/>
                          <a:latin typeface="+mj-lt"/>
                          <a:ea typeface="+mn-ea"/>
                          <a:cs typeface="+mn-cs"/>
                          <a:hlinkClick r:id="rId4"/>
                        </a:rPr>
                        <a:t>here </a:t>
                      </a:r>
                      <a:r>
                        <a:rPr kumimoji="0" lang="en-GB" sz="1600" kern="1200" dirty="0" smtClean="0">
                          <a:solidFill>
                            <a:schemeClr val="tx1"/>
                          </a:solidFill>
                          <a:effectLst/>
                          <a:latin typeface="+mj-lt"/>
                          <a:ea typeface="+mn-ea"/>
                          <a:cs typeface="+mn-cs"/>
                        </a:rPr>
                        <a:t>for the Teach-ICT</a:t>
                      </a:r>
                      <a:r>
                        <a:rPr kumimoji="0" lang="en-GB" sz="1600" kern="1200" baseline="0" dirty="0" smtClean="0">
                          <a:solidFill>
                            <a:schemeClr val="tx1"/>
                          </a:solidFill>
                          <a:effectLst/>
                          <a:latin typeface="+mj-lt"/>
                          <a:ea typeface="+mn-ea"/>
                          <a:cs typeface="+mn-cs"/>
                        </a:rPr>
                        <a:t> tutorial</a:t>
                      </a:r>
                      <a:endParaRPr kumimoji="0" lang="en-GB" sz="1600" kern="1200" dirty="0" smtClean="0">
                        <a:solidFill>
                          <a:schemeClr val="tx1"/>
                        </a:solidFill>
                        <a:effectLst/>
                        <a:latin typeface="+mj-lt"/>
                        <a:ea typeface="+mn-ea"/>
                        <a:cs typeface="+mn-cs"/>
                      </a:endParaRPr>
                    </a:p>
                    <a:p>
                      <a:pPr lvl="0"/>
                      <a:r>
                        <a:rPr kumimoji="0" lang="en-GB" sz="1600" kern="1200" dirty="0" smtClean="0">
                          <a:solidFill>
                            <a:schemeClr val="tx1"/>
                          </a:solidFill>
                          <a:effectLst/>
                          <a:latin typeface="+mj-lt"/>
                          <a:ea typeface="+mn-ea"/>
                          <a:cs typeface="+mn-cs"/>
                        </a:rPr>
                        <a:t>Classic tween will move an object from one place to another</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dirty="0" smtClean="0">
                          <a:solidFill>
                            <a:schemeClr val="tx1"/>
                          </a:solidFill>
                          <a:effectLst/>
                          <a:latin typeface="+mj-lt"/>
                          <a:ea typeface="+mn-ea"/>
                          <a:cs typeface="+mn-cs"/>
                        </a:rPr>
                        <a:t>Set it in the Library</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Make it a Shape</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Double Click on the Shape to edit it.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Contains images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1</a:t>
            </a:r>
            <a:r>
              <a:rPr lang="en-US" b="1"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 </a:t>
            </a:r>
            <a:r>
              <a:rPr lang="en-GB" dirty="0">
                <a:latin typeface="Calibri" pitchFamily="34" charset="0"/>
              </a:rPr>
              <a:t>How to Make an Object </a:t>
            </a:r>
            <a:r>
              <a:rPr lang="en-GB" dirty="0" smtClean="0">
                <a:latin typeface="Calibri" pitchFamily="34" charset="0"/>
              </a:rPr>
              <a:t>Move (</a:t>
            </a:r>
            <a:r>
              <a:rPr lang="en-GB" b="1" dirty="0" smtClean="0">
                <a:latin typeface="Calibri" pitchFamily="34" charset="0"/>
              </a:rPr>
              <a:t>Classic Tween</a:t>
            </a:r>
            <a:r>
              <a:rPr lang="en-GB" dirty="0">
                <a:latin typeface="Calibri" pitchFamily="34" charset="0"/>
              </a:rPr>
              <a:t>)</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700808"/>
            <a:ext cx="3196560" cy="4985980"/>
          </a:xfrm>
          <a:prstGeom prst="rect">
            <a:avLst/>
          </a:prstGeom>
        </p:spPr>
        <p:txBody>
          <a:bodyPr wrap="square">
            <a:spAutoFit/>
          </a:bodyPr>
          <a:lstStyle/>
          <a:p>
            <a:r>
              <a:rPr lang="en-GB" sz="2000" b="1" dirty="0" smtClean="0"/>
              <a:t>Step 9 </a:t>
            </a:r>
            <a:r>
              <a:rPr lang="en-GB" sz="2000" dirty="0" smtClean="0"/>
              <a:t>– Next </a:t>
            </a:r>
            <a:r>
              <a:rPr lang="en-GB" sz="2000" b="1" dirty="0" smtClean="0"/>
              <a:t>Right Click </a:t>
            </a:r>
            <a:r>
              <a:rPr lang="en-GB" sz="2000" dirty="0" smtClean="0"/>
              <a:t>anywhere in the Grey area between frames.</a:t>
            </a:r>
          </a:p>
          <a:p>
            <a:endParaRPr lang="en-GB" sz="1200" dirty="0" smtClean="0"/>
          </a:p>
          <a:p>
            <a:r>
              <a:rPr lang="en-GB" sz="2000" dirty="0" smtClean="0"/>
              <a:t>Select </a:t>
            </a:r>
            <a:r>
              <a:rPr lang="en-GB" sz="2000" b="1" dirty="0" smtClean="0"/>
              <a:t>Create Classic Tween</a:t>
            </a:r>
            <a:r>
              <a:rPr lang="en-GB" sz="2000" dirty="0" smtClean="0"/>
              <a:t>. </a:t>
            </a:r>
          </a:p>
          <a:p>
            <a:endParaRPr lang="en-GB" sz="1200" dirty="0" smtClean="0"/>
          </a:p>
          <a:p>
            <a:r>
              <a:rPr lang="en-GB" sz="2000" dirty="0" smtClean="0"/>
              <a:t>You should now have an arrow from Frame 1 to Frame 25 (or whatever frame you choose) like this. This means the animation can now work.</a:t>
            </a:r>
            <a:endParaRPr lang="en-GB" sz="1400" b="1" dirty="0"/>
          </a:p>
          <a:p>
            <a:endParaRPr lang="en-GB" sz="1000" dirty="0" smtClean="0"/>
          </a:p>
          <a:p>
            <a:r>
              <a:rPr lang="en-GB" sz="2000" dirty="0" smtClean="0"/>
              <a:t>Next click the </a:t>
            </a:r>
            <a:r>
              <a:rPr lang="en-GB" sz="2000" b="1" dirty="0" smtClean="0"/>
              <a:t>left</a:t>
            </a:r>
            <a:r>
              <a:rPr lang="en-GB" sz="2000" dirty="0" smtClean="0"/>
              <a:t> mouse in </a:t>
            </a:r>
            <a:r>
              <a:rPr lang="en-GB" sz="2000" b="1" dirty="0" smtClean="0"/>
              <a:t>Frame 1 </a:t>
            </a:r>
            <a:r>
              <a:rPr lang="en-GB" sz="2000" dirty="0" smtClean="0"/>
              <a:t>where the round black dot is.</a:t>
            </a:r>
          </a:p>
        </p:txBody>
      </p:sp>
      <p:sp>
        <p:nvSpPr>
          <p:cNvPr id="2" name="Action Button: Back or Previous 1">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3243" t="3358" r="55526" b="85622"/>
          <a:stretch/>
        </p:blipFill>
        <p:spPr bwMode="auto">
          <a:xfrm>
            <a:off x="3520272" y="2879545"/>
            <a:ext cx="3116787" cy="9094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420" t="64505" r="66573" b="23181"/>
          <a:stretch/>
        </p:blipFill>
        <p:spPr bwMode="auto">
          <a:xfrm>
            <a:off x="3520088" y="1788488"/>
            <a:ext cx="3116971" cy="7704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2339752" y="2420888"/>
            <a:ext cx="3024336" cy="7201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051720" y="3140968"/>
            <a:ext cx="1908668" cy="36004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220"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5106" t="63386" r="67156" b="22994"/>
          <a:stretch/>
        </p:blipFill>
        <p:spPr bwMode="auto">
          <a:xfrm>
            <a:off x="3520088" y="4144066"/>
            <a:ext cx="3148304" cy="1013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Arrow Connector 22"/>
          <p:cNvCxnSpPr/>
          <p:nvPr/>
        </p:nvCxnSpPr>
        <p:spPr>
          <a:xfrm>
            <a:off x="3131840" y="4650629"/>
            <a:ext cx="1800200" cy="21853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221"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3637" t="64319" r="67157" b="22621"/>
          <a:stretch/>
        </p:blipFill>
        <p:spPr bwMode="auto">
          <a:xfrm>
            <a:off x="3527884" y="5591798"/>
            <a:ext cx="3140508" cy="789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a:off x="3275856" y="5986563"/>
            <a:ext cx="1656184" cy="289645"/>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03169"/>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205053" cy="625434"/>
          </a:xfrm>
        </p:spPr>
        <p:txBody>
          <a:bodyPr>
            <a:normAutofit/>
          </a:bodyPr>
          <a:lstStyle/>
          <a:p>
            <a:r>
              <a:rPr lang="en-GB" sz="2800" dirty="0"/>
              <a:t>1 - Animation Walkthrough Guide - </a:t>
            </a:r>
            <a:r>
              <a:rPr lang="en-GB" sz="2800" dirty="0" err="1"/>
              <a:t>Tweening</a:t>
            </a:r>
            <a:endParaRPr lang="en-GB" sz="28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571433478"/>
              </p:ext>
            </p:extLst>
          </p:nvPr>
        </p:nvGraphicFramePr>
        <p:xfrm>
          <a:off x="6872038" y="1772816"/>
          <a:ext cx="1948433" cy="4365547"/>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6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800" dirty="0" smtClean="0">
                        <a:effectLst/>
                        <a:latin typeface="Calibri" pitchFamily="34" charset="0"/>
                        <a:ea typeface="Times New Roman"/>
                        <a:cs typeface="Calibri" pitchFamily="34" charset="0"/>
                      </a:endParaRPr>
                    </a:p>
                    <a:p>
                      <a:pPr lvl="0"/>
                      <a:r>
                        <a:rPr kumimoji="0" lang="en-GB" sz="1600" kern="1200" dirty="0" smtClean="0">
                          <a:solidFill>
                            <a:schemeClr val="tx1"/>
                          </a:solidFill>
                          <a:effectLst/>
                          <a:latin typeface="+mj-lt"/>
                          <a:ea typeface="+mn-ea"/>
                          <a:cs typeface="+mn-cs"/>
                        </a:rPr>
                        <a:t>Click </a:t>
                      </a:r>
                      <a:r>
                        <a:rPr kumimoji="0" lang="en-GB" sz="1600" kern="1200" dirty="0" smtClean="0">
                          <a:solidFill>
                            <a:schemeClr val="tx1"/>
                          </a:solidFill>
                          <a:effectLst/>
                          <a:latin typeface="+mj-lt"/>
                          <a:ea typeface="+mn-ea"/>
                          <a:cs typeface="+mn-cs"/>
                          <a:hlinkClick r:id="rId4"/>
                        </a:rPr>
                        <a:t>here </a:t>
                      </a:r>
                      <a:r>
                        <a:rPr kumimoji="0" lang="en-GB" sz="1600" kern="1200" dirty="0" smtClean="0">
                          <a:solidFill>
                            <a:schemeClr val="tx1"/>
                          </a:solidFill>
                          <a:effectLst/>
                          <a:latin typeface="+mj-lt"/>
                          <a:ea typeface="+mn-ea"/>
                          <a:cs typeface="+mn-cs"/>
                        </a:rPr>
                        <a:t>for the Teach-ICT</a:t>
                      </a:r>
                      <a:r>
                        <a:rPr kumimoji="0" lang="en-GB" sz="1600" kern="1200" baseline="0" dirty="0" smtClean="0">
                          <a:solidFill>
                            <a:schemeClr val="tx1"/>
                          </a:solidFill>
                          <a:effectLst/>
                          <a:latin typeface="+mj-lt"/>
                          <a:ea typeface="+mn-ea"/>
                          <a:cs typeface="+mn-cs"/>
                        </a:rPr>
                        <a:t> tutorial</a:t>
                      </a:r>
                      <a:endParaRPr kumimoji="0" lang="en-GB" sz="1600" kern="1200" dirty="0" smtClean="0">
                        <a:solidFill>
                          <a:schemeClr val="tx1"/>
                        </a:solidFill>
                        <a:effectLst/>
                        <a:latin typeface="+mj-lt"/>
                        <a:ea typeface="+mn-ea"/>
                        <a:cs typeface="+mn-cs"/>
                      </a:endParaRPr>
                    </a:p>
                    <a:p>
                      <a:pPr lvl="0"/>
                      <a:r>
                        <a:rPr kumimoji="0" lang="en-GB" sz="1600" kern="1200" dirty="0" smtClean="0">
                          <a:solidFill>
                            <a:schemeClr val="tx1"/>
                          </a:solidFill>
                          <a:effectLst/>
                          <a:latin typeface="+mj-lt"/>
                          <a:ea typeface="+mn-ea"/>
                          <a:cs typeface="+mn-cs"/>
                        </a:rPr>
                        <a:t>Classic tween will move an object from one place to another</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dirty="0" smtClean="0">
                          <a:solidFill>
                            <a:schemeClr val="tx1"/>
                          </a:solidFill>
                          <a:effectLst/>
                          <a:latin typeface="+mj-lt"/>
                          <a:ea typeface="+mn-ea"/>
                          <a:cs typeface="+mn-cs"/>
                        </a:rPr>
                        <a:t>Set it in the Library</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Make it a Shape</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Double Click on the Shape to edit it.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Contains images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1</a:t>
            </a:r>
            <a:r>
              <a:rPr lang="en-US" b="1"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 </a:t>
            </a:r>
            <a:r>
              <a:rPr lang="en-GB" dirty="0">
                <a:latin typeface="Calibri" pitchFamily="34" charset="0"/>
              </a:rPr>
              <a:t>How to Make an Object </a:t>
            </a:r>
            <a:r>
              <a:rPr lang="en-GB" dirty="0" smtClean="0">
                <a:latin typeface="Calibri" pitchFamily="34" charset="0"/>
              </a:rPr>
              <a:t>Move (</a:t>
            </a:r>
            <a:r>
              <a:rPr lang="en-GB" b="1" dirty="0" smtClean="0">
                <a:latin typeface="Calibri" pitchFamily="34" charset="0"/>
              </a:rPr>
              <a:t>Classic Tween</a:t>
            </a:r>
            <a:r>
              <a:rPr lang="en-GB" dirty="0">
                <a:latin typeface="Calibri" pitchFamily="34" charset="0"/>
              </a:rPr>
              <a:t>)</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700808"/>
            <a:ext cx="3816424" cy="5016758"/>
          </a:xfrm>
          <a:prstGeom prst="rect">
            <a:avLst/>
          </a:prstGeom>
        </p:spPr>
        <p:txBody>
          <a:bodyPr wrap="square">
            <a:spAutoFit/>
          </a:bodyPr>
          <a:lstStyle/>
          <a:p>
            <a:r>
              <a:rPr lang="en-GB" sz="2000" b="1" dirty="0" smtClean="0"/>
              <a:t>Step 10 </a:t>
            </a:r>
            <a:r>
              <a:rPr lang="en-GB" sz="2000" dirty="0" smtClean="0"/>
              <a:t>– Next </a:t>
            </a:r>
            <a:r>
              <a:rPr lang="en-GB" sz="2000" b="1" dirty="0" smtClean="0"/>
              <a:t>Move</a:t>
            </a:r>
            <a:r>
              <a:rPr lang="en-GB" sz="2000" dirty="0" smtClean="0"/>
              <a:t> the object (My text) to wherever you want it to be when the animation begins, it can be off the white area if you want.</a:t>
            </a:r>
          </a:p>
          <a:p>
            <a:endParaRPr lang="en-GB" sz="1600" dirty="0"/>
          </a:p>
          <a:p>
            <a:r>
              <a:rPr lang="en-GB" sz="2000" dirty="0" smtClean="0"/>
              <a:t>Then click on the </a:t>
            </a:r>
            <a:r>
              <a:rPr lang="en-GB" sz="2000" b="1" dirty="0" smtClean="0"/>
              <a:t>last cell </a:t>
            </a:r>
            <a:r>
              <a:rPr lang="en-GB" sz="2000" dirty="0" smtClean="0"/>
              <a:t>where the end of the arrow is </a:t>
            </a:r>
            <a:r>
              <a:rPr lang="en-GB" sz="2000" dirty="0" smtClean="0">
                <a:solidFill>
                  <a:srgbClr val="FF0000"/>
                </a:solidFill>
              </a:rPr>
              <a:t>(not on the </a:t>
            </a:r>
            <a:r>
              <a:rPr lang="en-GB" sz="2000" b="1" dirty="0" smtClean="0">
                <a:solidFill>
                  <a:srgbClr val="FF0000"/>
                </a:solidFill>
              </a:rPr>
              <a:t>black dot </a:t>
            </a:r>
            <a:r>
              <a:rPr lang="en-GB" sz="2000" dirty="0" smtClean="0">
                <a:solidFill>
                  <a:srgbClr val="FF0000"/>
                </a:solidFill>
              </a:rPr>
              <a:t>at the end</a:t>
            </a:r>
            <a:r>
              <a:rPr lang="en-GB" sz="2000" dirty="0" smtClean="0"/>
              <a:t>) </a:t>
            </a:r>
          </a:p>
          <a:p>
            <a:r>
              <a:rPr lang="en-GB" sz="2000" dirty="0" smtClean="0"/>
              <a:t>Then move the object (Text) to where you want it to be at the end of the time.</a:t>
            </a:r>
          </a:p>
          <a:p>
            <a:endParaRPr lang="en-GB" sz="1400" dirty="0"/>
          </a:p>
          <a:p>
            <a:r>
              <a:rPr lang="en-GB" sz="2000" dirty="0" smtClean="0"/>
              <a:t>Press </a:t>
            </a:r>
            <a:r>
              <a:rPr lang="en-GB" sz="2000" b="1" dirty="0" smtClean="0"/>
              <a:t>Enter</a:t>
            </a:r>
            <a:r>
              <a:rPr lang="en-GB" sz="2000" dirty="0" smtClean="0"/>
              <a:t> and see how the animation moves around now.</a:t>
            </a:r>
          </a:p>
        </p:txBody>
      </p:sp>
      <p:sp>
        <p:nvSpPr>
          <p:cNvPr id="2" name="Action Button: Back or Previous 1">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170" t="8851" r="43357" b="23134"/>
          <a:stretch/>
        </p:blipFill>
        <p:spPr bwMode="auto">
          <a:xfrm>
            <a:off x="4427984" y="1700808"/>
            <a:ext cx="2237157" cy="19678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3570650" y="2465263"/>
            <a:ext cx="1649422" cy="476211"/>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315547" y="3202701"/>
            <a:ext cx="2256453" cy="326648"/>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4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022" t="10214" r="43917" b="23368"/>
          <a:stretch/>
        </p:blipFill>
        <p:spPr bwMode="auto">
          <a:xfrm>
            <a:off x="4499992" y="4639489"/>
            <a:ext cx="2124235" cy="1885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Arrow Connector 22"/>
          <p:cNvCxnSpPr/>
          <p:nvPr/>
        </p:nvCxnSpPr>
        <p:spPr>
          <a:xfrm>
            <a:off x="2231740" y="5495616"/>
            <a:ext cx="2772308" cy="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44"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14861" t="68610" r="67297" b="22923"/>
          <a:stretch/>
        </p:blipFill>
        <p:spPr bwMode="auto">
          <a:xfrm>
            <a:off x="4427984" y="3861048"/>
            <a:ext cx="2232248" cy="595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a:off x="3851920" y="4072231"/>
            <a:ext cx="2520280" cy="136956"/>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861333"/>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205053" cy="625434"/>
          </a:xfrm>
        </p:spPr>
        <p:txBody>
          <a:bodyPr>
            <a:normAutofit/>
          </a:bodyPr>
          <a:lstStyle/>
          <a:p>
            <a:r>
              <a:rPr lang="en-GB" sz="2800" dirty="0"/>
              <a:t>1 - Animation Walkthrough Guide - </a:t>
            </a:r>
            <a:r>
              <a:rPr lang="en-GB" sz="2800" dirty="0" err="1"/>
              <a:t>Tweening</a:t>
            </a:r>
            <a:endParaRPr lang="en-GB" sz="28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243551559"/>
              </p:ext>
            </p:extLst>
          </p:nvPr>
        </p:nvGraphicFramePr>
        <p:xfrm>
          <a:off x="6872038" y="1772816"/>
          <a:ext cx="1948433" cy="4365547"/>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6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800" dirty="0" smtClean="0">
                        <a:effectLst/>
                        <a:latin typeface="Calibri" pitchFamily="34" charset="0"/>
                        <a:ea typeface="Times New Roman"/>
                        <a:cs typeface="Calibri" pitchFamily="34" charset="0"/>
                      </a:endParaRPr>
                    </a:p>
                    <a:p>
                      <a:pPr lvl="0"/>
                      <a:r>
                        <a:rPr kumimoji="0" lang="en-GB" sz="1600" kern="1200" dirty="0" smtClean="0">
                          <a:solidFill>
                            <a:schemeClr val="tx1"/>
                          </a:solidFill>
                          <a:effectLst/>
                          <a:latin typeface="+mj-lt"/>
                          <a:ea typeface="+mn-ea"/>
                          <a:cs typeface="+mn-cs"/>
                        </a:rPr>
                        <a:t>Click </a:t>
                      </a:r>
                      <a:r>
                        <a:rPr kumimoji="0" lang="en-GB" sz="1600" kern="1200" dirty="0" smtClean="0">
                          <a:solidFill>
                            <a:schemeClr val="tx1"/>
                          </a:solidFill>
                          <a:effectLst/>
                          <a:latin typeface="+mj-lt"/>
                          <a:ea typeface="+mn-ea"/>
                          <a:cs typeface="+mn-cs"/>
                          <a:hlinkClick r:id="rId4"/>
                        </a:rPr>
                        <a:t>here </a:t>
                      </a:r>
                      <a:r>
                        <a:rPr kumimoji="0" lang="en-GB" sz="1600" kern="1200" dirty="0" smtClean="0">
                          <a:solidFill>
                            <a:schemeClr val="tx1"/>
                          </a:solidFill>
                          <a:effectLst/>
                          <a:latin typeface="+mj-lt"/>
                          <a:ea typeface="+mn-ea"/>
                          <a:cs typeface="+mn-cs"/>
                        </a:rPr>
                        <a:t>for the Teach-ICT</a:t>
                      </a:r>
                      <a:r>
                        <a:rPr kumimoji="0" lang="en-GB" sz="1600" kern="1200" baseline="0" dirty="0" smtClean="0">
                          <a:solidFill>
                            <a:schemeClr val="tx1"/>
                          </a:solidFill>
                          <a:effectLst/>
                          <a:latin typeface="+mj-lt"/>
                          <a:ea typeface="+mn-ea"/>
                          <a:cs typeface="+mn-cs"/>
                        </a:rPr>
                        <a:t> tutorial</a:t>
                      </a:r>
                      <a:endParaRPr kumimoji="0" lang="en-GB" sz="1600" kern="1200" dirty="0" smtClean="0">
                        <a:solidFill>
                          <a:schemeClr val="tx1"/>
                        </a:solidFill>
                        <a:effectLst/>
                        <a:latin typeface="+mj-lt"/>
                        <a:ea typeface="+mn-ea"/>
                        <a:cs typeface="+mn-cs"/>
                      </a:endParaRPr>
                    </a:p>
                    <a:p>
                      <a:pPr lvl="0"/>
                      <a:r>
                        <a:rPr kumimoji="0" lang="en-GB" sz="1600" kern="1200" dirty="0" smtClean="0">
                          <a:solidFill>
                            <a:schemeClr val="tx1"/>
                          </a:solidFill>
                          <a:effectLst/>
                          <a:latin typeface="+mj-lt"/>
                          <a:ea typeface="+mn-ea"/>
                          <a:cs typeface="+mn-cs"/>
                        </a:rPr>
                        <a:t>Classic tween will move an object from one place to another</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dirty="0" smtClean="0">
                          <a:solidFill>
                            <a:schemeClr val="tx1"/>
                          </a:solidFill>
                          <a:effectLst/>
                          <a:latin typeface="+mj-lt"/>
                          <a:ea typeface="+mn-ea"/>
                          <a:cs typeface="+mn-cs"/>
                        </a:rPr>
                        <a:t>Set it in the Library</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Make it a Shape</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Double Click on the Shape to edit it.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Contains images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1</a:t>
            </a:r>
            <a:r>
              <a:rPr lang="en-US" b="1"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 </a:t>
            </a:r>
            <a:r>
              <a:rPr lang="en-GB" dirty="0">
                <a:latin typeface="Calibri" pitchFamily="34" charset="0"/>
              </a:rPr>
              <a:t>How to Make an Object </a:t>
            </a:r>
            <a:r>
              <a:rPr lang="en-GB" dirty="0" smtClean="0">
                <a:latin typeface="Calibri" pitchFamily="34" charset="0"/>
              </a:rPr>
              <a:t>Move (</a:t>
            </a:r>
            <a:r>
              <a:rPr lang="en-GB" b="1" dirty="0" smtClean="0">
                <a:latin typeface="Calibri" pitchFamily="34" charset="0"/>
              </a:rPr>
              <a:t>Classic Tween</a:t>
            </a:r>
            <a:r>
              <a:rPr lang="en-GB" dirty="0">
                <a:latin typeface="Calibri" pitchFamily="34" charset="0"/>
              </a:rPr>
              <a:t>)</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700808"/>
            <a:ext cx="3429409" cy="4955203"/>
          </a:xfrm>
          <a:prstGeom prst="rect">
            <a:avLst/>
          </a:prstGeom>
        </p:spPr>
        <p:txBody>
          <a:bodyPr wrap="square">
            <a:spAutoFit/>
          </a:bodyPr>
          <a:lstStyle/>
          <a:p>
            <a:r>
              <a:rPr lang="en-GB" sz="2000" b="1" dirty="0" smtClean="0"/>
              <a:t>Step 11 </a:t>
            </a:r>
            <a:r>
              <a:rPr lang="en-GB" sz="2000" dirty="0" smtClean="0"/>
              <a:t>– Next </a:t>
            </a:r>
            <a:r>
              <a:rPr lang="en-GB" sz="2000" b="1" dirty="0" smtClean="0"/>
              <a:t>Click</a:t>
            </a:r>
            <a:r>
              <a:rPr lang="en-GB" sz="2000" dirty="0" smtClean="0"/>
              <a:t> inside </a:t>
            </a:r>
            <a:r>
              <a:rPr lang="en-GB" sz="2000" b="1" dirty="0" smtClean="0"/>
              <a:t>Frame 50 </a:t>
            </a:r>
            <a:r>
              <a:rPr lang="en-GB" sz="2000" dirty="0" smtClean="0"/>
              <a:t>(2 seconds) and follow the same routine as before:</a:t>
            </a:r>
          </a:p>
          <a:p>
            <a:pPr marL="273050" indent="-273050">
              <a:buFont typeface="+mj-lt"/>
              <a:buAutoNum type="arabicPeriod"/>
            </a:pPr>
            <a:r>
              <a:rPr lang="en-GB" sz="2000" b="1" dirty="0" smtClean="0"/>
              <a:t>Right Click</a:t>
            </a:r>
          </a:p>
          <a:p>
            <a:pPr marL="273050" indent="-273050">
              <a:buFont typeface="+mj-lt"/>
              <a:buAutoNum type="arabicPeriod"/>
            </a:pPr>
            <a:r>
              <a:rPr lang="en-GB" sz="2000" b="1" dirty="0" smtClean="0"/>
              <a:t>Insert </a:t>
            </a:r>
            <a:r>
              <a:rPr lang="en-GB" sz="2000" b="1" dirty="0" err="1" smtClean="0"/>
              <a:t>Keyframe</a:t>
            </a:r>
            <a:endParaRPr lang="en-GB" sz="2000" b="1" dirty="0" smtClean="0"/>
          </a:p>
          <a:p>
            <a:pPr marL="273050" indent="-273050">
              <a:buFont typeface="+mj-lt"/>
              <a:buAutoNum type="arabicPeriod"/>
            </a:pPr>
            <a:r>
              <a:rPr lang="en-GB" sz="2000" dirty="0" smtClean="0"/>
              <a:t>Go into the new grey area</a:t>
            </a:r>
          </a:p>
          <a:p>
            <a:pPr marL="273050" indent="-273050">
              <a:buFont typeface="+mj-lt"/>
              <a:buAutoNum type="arabicPeriod"/>
            </a:pPr>
            <a:r>
              <a:rPr lang="en-GB" sz="2000" b="1" dirty="0" smtClean="0"/>
              <a:t>Right</a:t>
            </a:r>
            <a:r>
              <a:rPr lang="en-GB" sz="2000" dirty="0" smtClean="0"/>
              <a:t> </a:t>
            </a:r>
            <a:r>
              <a:rPr lang="en-GB" sz="2000" b="1" dirty="0" smtClean="0"/>
              <a:t>Click</a:t>
            </a:r>
          </a:p>
          <a:p>
            <a:pPr marL="273050" indent="-273050">
              <a:buFont typeface="+mj-lt"/>
              <a:buAutoNum type="arabicPeriod"/>
            </a:pPr>
            <a:r>
              <a:rPr lang="en-GB" sz="2000" b="1" dirty="0" smtClean="0"/>
              <a:t>Create Motion Tween</a:t>
            </a:r>
          </a:p>
          <a:p>
            <a:pPr marL="273050" indent="-273050">
              <a:buFont typeface="+mj-lt"/>
              <a:buAutoNum type="arabicPeriod"/>
            </a:pPr>
            <a:r>
              <a:rPr lang="en-GB" sz="2000" b="1" dirty="0" smtClean="0"/>
              <a:t>Click</a:t>
            </a:r>
            <a:r>
              <a:rPr lang="en-GB" sz="2000" dirty="0" smtClean="0"/>
              <a:t> in the last Cell</a:t>
            </a:r>
          </a:p>
          <a:p>
            <a:pPr marL="273050" indent="-273050">
              <a:buFont typeface="+mj-lt"/>
              <a:buAutoNum type="arabicPeriod"/>
            </a:pPr>
            <a:r>
              <a:rPr lang="en-GB" sz="2000" b="1" dirty="0" smtClean="0"/>
              <a:t>Move</a:t>
            </a:r>
            <a:r>
              <a:rPr lang="en-GB" sz="2000" dirty="0" smtClean="0"/>
              <a:t> the Object (text) to where you want it to end.</a:t>
            </a:r>
          </a:p>
          <a:p>
            <a:pPr marL="273050" indent="-273050">
              <a:buFont typeface="+mj-lt"/>
              <a:buAutoNum type="arabicPeriod"/>
            </a:pPr>
            <a:r>
              <a:rPr lang="en-GB" sz="2000" dirty="0" smtClean="0"/>
              <a:t>Press </a:t>
            </a:r>
            <a:r>
              <a:rPr lang="en-GB" sz="2000" b="1" dirty="0" smtClean="0"/>
              <a:t>Enter</a:t>
            </a:r>
            <a:r>
              <a:rPr lang="en-GB" sz="2000" dirty="0" smtClean="0"/>
              <a:t>.</a:t>
            </a:r>
          </a:p>
          <a:p>
            <a:pPr marL="273050" indent="-273050">
              <a:buFont typeface="+mj-lt"/>
              <a:buAutoNum type="arabicPeriod"/>
            </a:pPr>
            <a:r>
              <a:rPr lang="en-GB" sz="2000" dirty="0" smtClean="0"/>
              <a:t>Repeat until you are happy.</a:t>
            </a:r>
          </a:p>
          <a:p>
            <a:endParaRPr lang="en-GB" sz="1600" dirty="0"/>
          </a:p>
        </p:txBody>
      </p:sp>
      <p:sp>
        <p:nvSpPr>
          <p:cNvPr id="2" name="Action Button: Back or Previous 1">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a:off x="3851920" y="4072231"/>
            <a:ext cx="2520280" cy="136956"/>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5174" t="64925" r="52274" b="23134"/>
          <a:stretch/>
        </p:blipFill>
        <p:spPr bwMode="auto">
          <a:xfrm>
            <a:off x="3752937" y="1788488"/>
            <a:ext cx="2934269" cy="873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45699" t="19488" r="33743" b="73625"/>
          <a:stretch/>
        </p:blipFill>
        <p:spPr bwMode="auto">
          <a:xfrm>
            <a:off x="3752937" y="2852936"/>
            <a:ext cx="2934269" cy="552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26504" t="66185" r="53320" b="23181"/>
          <a:stretch/>
        </p:blipFill>
        <p:spPr bwMode="auto">
          <a:xfrm>
            <a:off x="3752937" y="3639560"/>
            <a:ext cx="2934269" cy="869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38671" t="4618" r="40770" b="85121"/>
          <a:stretch/>
        </p:blipFill>
        <p:spPr bwMode="auto">
          <a:xfrm>
            <a:off x="3752937" y="4653136"/>
            <a:ext cx="2934269" cy="823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rotWithShape="1">
          <a:blip r:embed="rId10">
            <a:extLst>
              <a:ext uri="{28A0092B-C50C-407E-A947-70E740481C1C}">
                <a14:useLocalDpi xmlns:a14="http://schemas.microsoft.com/office/drawing/2010/main" val="0"/>
              </a:ext>
            </a:extLst>
          </a:blip>
          <a:srcRect l="29756" t="68870" r="53321" b="23367"/>
          <a:stretch/>
        </p:blipFill>
        <p:spPr bwMode="auto">
          <a:xfrm>
            <a:off x="3752938" y="5773382"/>
            <a:ext cx="2915816" cy="751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3570650" y="2465263"/>
            <a:ext cx="2801550" cy="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699792" y="3129294"/>
            <a:ext cx="1440160" cy="276358"/>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61163" y="3718940"/>
            <a:ext cx="1846941" cy="646164"/>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275856" y="4365104"/>
            <a:ext cx="864096" cy="432048"/>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546065" y="5341190"/>
            <a:ext cx="2898143" cy="935018"/>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53252"/>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205053" cy="625434"/>
          </a:xfrm>
        </p:spPr>
        <p:txBody>
          <a:bodyPr>
            <a:noAutofit/>
          </a:bodyPr>
          <a:lstStyle/>
          <a:p>
            <a:r>
              <a:rPr lang="en-GB" sz="2700" dirty="0" smtClean="0"/>
              <a:t>2 </a:t>
            </a:r>
            <a:r>
              <a:rPr lang="en-GB" sz="2700" dirty="0"/>
              <a:t>- Animation Walkthrough Guide </a:t>
            </a:r>
            <a:r>
              <a:rPr lang="en-GB" sz="2700" dirty="0" smtClean="0"/>
              <a:t>– Standing Still</a:t>
            </a:r>
            <a:endParaRPr lang="en-GB" sz="27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42569378"/>
              </p:ext>
            </p:extLst>
          </p:nvPr>
        </p:nvGraphicFramePr>
        <p:xfrm>
          <a:off x="6872038" y="1772816"/>
          <a:ext cx="1948433" cy="4264963"/>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5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C000"/>
                        </a:gs>
                        <a:gs pos="50000">
                          <a:srgbClr val="FFFF00"/>
                        </a:gs>
                        <a:gs pos="100000">
                          <a:schemeClr val="bg1"/>
                        </a:gs>
                      </a:gsLst>
                      <a:lin ang="16200000" scaled="0"/>
                    </a:gradFill>
                  </a:tcPr>
                </a:tc>
              </a:tr>
              <a:tr h="399918">
                <a:tc>
                  <a:txBody>
                    <a:bodyPr/>
                    <a:lstStyle/>
                    <a:p>
                      <a:pPr lvl="0"/>
                      <a:r>
                        <a:rPr kumimoji="0" lang="en-GB" sz="1540" kern="1200" dirty="0" smtClean="0">
                          <a:solidFill>
                            <a:schemeClr val="tx1"/>
                          </a:solidFill>
                          <a:effectLst/>
                          <a:latin typeface="+mj-lt"/>
                          <a:ea typeface="+mn-ea"/>
                          <a:cs typeface="+mn-cs"/>
                        </a:rPr>
                        <a:t>Click </a:t>
                      </a:r>
                      <a:r>
                        <a:rPr kumimoji="0" lang="en-GB" sz="1540" kern="1200" dirty="0" smtClean="0">
                          <a:solidFill>
                            <a:schemeClr val="tx1"/>
                          </a:solidFill>
                          <a:effectLst/>
                          <a:latin typeface="+mj-lt"/>
                          <a:ea typeface="+mn-ea"/>
                          <a:cs typeface="+mn-cs"/>
                          <a:hlinkClick r:id="rId3"/>
                        </a:rPr>
                        <a:t>here </a:t>
                      </a:r>
                      <a:r>
                        <a:rPr kumimoji="0" lang="en-GB" sz="1540" kern="1200" dirty="0" smtClean="0">
                          <a:solidFill>
                            <a:schemeClr val="tx1"/>
                          </a:solidFill>
                          <a:effectLst/>
                          <a:latin typeface="+mj-lt"/>
                          <a:ea typeface="+mn-ea"/>
                          <a:cs typeface="+mn-cs"/>
                        </a:rPr>
                        <a:t>for the Teach-ICT</a:t>
                      </a:r>
                      <a:r>
                        <a:rPr kumimoji="0" lang="en-GB" sz="1540" kern="1200" baseline="0" dirty="0" smtClean="0">
                          <a:solidFill>
                            <a:schemeClr val="tx1"/>
                          </a:solidFill>
                          <a:effectLst/>
                          <a:latin typeface="+mj-lt"/>
                          <a:ea typeface="+mn-ea"/>
                          <a:cs typeface="+mn-cs"/>
                        </a:rPr>
                        <a:t> tutorial</a:t>
                      </a:r>
                      <a:endParaRPr kumimoji="0" lang="en-GB" sz="1540" kern="1200" dirty="0" smtClean="0">
                        <a:solidFill>
                          <a:schemeClr val="tx1"/>
                        </a:solidFill>
                        <a:effectLst/>
                        <a:latin typeface="+mj-lt"/>
                        <a:ea typeface="+mn-ea"/>
                        <a:cs typeface="+mn-cs"/>
                      </a:endParaRPr>
                    </a:p>
                    <a:p>
                      <a:pPr lvl="0"/>
                      <a:r>
                        <a:rPr kumimoji="0" lang="en-GB" sz="1540" kern="1200" dirty="0" smtClean="0">
                          <a:solidFill>
                            <a:schemeClr val="tx1"/>
                          </a:solidFill>
                          <a:effectLst/>
                          <a:latin typeface="+mj-lt"/>
                          <a:ea typeface="+mn-ea"/>
                          <a:cs typeface="+mn-cs"/>
                        </a:rPr>
                        <a:t>Objects should not move all the way through the animation</a:t>
                      </a:r>
                    </a:p>
                    <a:p>
                      <a:pPr marL="177800" marR="0" lvl="0" indent="-177800" algn="l" defTabSz="914400" rtl="0" eaLnBrk="1" fontAlgn="auto" latinLnBrk="0" hangingPunct="1">
                        <a:lnSpc>
                          <a:spcPct val="100000"/>
                        </a:lnSpc>
                        <a:spcBef>
                          <a:spcPts val="0"/>
                        </a:spcBef>
                        <a:spcAft>
                          <a:spcPts val="600"/>
                        </a:spcAft>
                        <a:buClrTx/>
                        <a:buSzTx/>
                        <a:buFontTx/>
                        <a:buBlip>
                          <a:blip r:embed="rId4"/>
                        </a:buBlip>
                        <a:tabLst/>
                        <a:defRPr/>
                      </a:pPr>
                      <a:r>
                        <a:rPr kumimoji="0" lang="en-GB" sz="1540" kern="1200" dirty="0" smtClean="0">
                          <a:solidFill>
                            <a:schemeClr val="tx1"/>
                          </a:solidFill>
                          <a:effectLst/>
                          <a:latin typeface="+mj-lt"/>
                          <a:ea typeface="+mn-ea"/>
                          <a:cs typeface="+mn-cs"/>
                        </a:rPr>
                        <a:t>Have some come to a halt</a:t>
                      </a:r>
                    </a:p>
                    <a:p>
                      <a:pPr marL="177800" marR="0" lvl="0" indent="-177800" algn="l" defTabSz="914400" rtl="0" eaLnBrk="1" fontAlgn="auto" latinLnBrk="0" hangingPunct="1">
                        <a:lnSpc>
                          <a:spcPct val="100000"/>
                        </a:lnSpc>
                        <a:spcBef>
                          <a:spcPts val="0"/>
                        </a:spcBef>
                        <a:spcAft>
                          <a:spcPts val="600"/>
                        </a:spcAft>
                        <a:buClrTx/>
                        <a:buSzTx/>
                        <a:buFontTx/>
                        <a:buBlip>
                          <a:blip r:embed="rId4"/>
                        </a:buBlip>
                        <a:tabLst/>
                        <a:defRPr/>
                      </a:pPr>
                      <a:r>
                        <a:rPr kumimoji="0" lang="en-GB" sz="1540" kern="1200" baseline="0" dirty="0" smtClean="0">
                          <a:solidFill>
                            <a:schemeClr val="tx1"/>
                          </a:solidFill>
                          <a:effectLst/>
                          <a:latin typeface="+mj-lt"/>
                          <a:ea typeface="+mn-ea"/>
                          <a:cs typeface="+mn-cs"/>
                        </a:rPr>
                        <a:t>Have some stay a while and then leave.</a:t>
                      </a:r>
                    </a:p>
                    <a:p>
                      <a:pPr marL="177800" marR="0" lvl="0" indent="-177800" algn="l" defTabSz="914400" rtl="0" eaLnBrk="1" fontAlgn="auto" latinLnBrk="0" hangingPunct="1">
                        <a:lnSpc>
                          <a:spcPct val="100000"/>
                        </a:lnSpc>
                        <a:spcBef>
                          <a:spcPts val="0"/>
                        </a:spcBef>
                        <a:spcAft>
                          <a:spcPts val="600"/>
                        </a:spcAft>
                        <a:buClrTx/>
                        <a:buSzTx/>
                        <a:buFontTx/>
                        <a:buBlip>
                          <a:blip r:embed="rId4"/>
                        </a:buBlip>
                        <a:tabLst/>
                        <a:defRPr/>
                      </a:pPr>
                      <a:r>
                        <a:rPr kumimoji="0" lang="en-GB" sz="1540" kern="1200" baseline="0" dirty="0" smtClean="0">
                          <a:solidFill>
                            <a:schemeClr val="tx1"/>
                          </a:solidFill>
                          <a:effectLst/>
                          <a:latin typeface="+mj-lt"/>
                          <a:ea typeface="+mn-ea"/>
                          <a:cs typeface="+mn-cs"/>
                        </a:rPr>
                        <a:t>Mix and match throughout the animation with fading and shrinking.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C000"/>
                        </a:gs>
                        <a:gs pos="50000">
                          <a:srgbClr val="FFFF00"/>
                        </a:gs>
                        <a:gs pos="100000">
                          <a:schemeClr val="bg1"/>
                        </a:gs>
                      </a:gsLst>
                      <a:lin ang="16200000" scaled="0"/>
                    </a:gra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2:</a:t>
            </a:r>
            <a:r>
              <a:rPr lang="en-US" dirty="0" smtClean="0">
                <a:latin typeface="Calibri" pitchFamily="34" charset="0"/>
                <a:ea typeface="Calibri" pitchFamily="34" charset="0"/>
                <a:cs typeface="Calibri" pitchFamily="34" charset="0"/>
              </a:rPr>
              <a:t> </a:t>
            </a:r>
            <a:r>
              <a:rPr lang="en-GB" dirty="0">
                <a:latin typeface="Calibri" pitchFamily="34" charset="0"/>
              </a:rPr>
              <a:t>How to Make an Object </a:t>
            </a:r>
            <a:r>
              <a:rPr lang="en-GB" dirty="0" smtClean="0">
                <a:latin typeface="Calibri" pitchFamily="34" charset="0"/>
              </a:rPr>
              <a:t>Stay Still to the end.</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700808"/>
            <a:ext cx="3429409" cy="4878259"/>
          </a:xfrm>
          <a:prstGeom prst="rect">
            <a:avLst/>
          </a:prstGeom>
        </p:spPr>
        <p:txBody>
          <a:bodyPr wrap="square">
            <a:spAutoFit/>
          </a:bodyPr>
          <a:lstStyle/>
          <a:p>
            <a:r>
              <a:rPr lang="en-GB" sz="2000" b="1" dirty="0" smtClean="0"/>
              <a:t>Step 01 </a:t>
            </a:r>
            <a:r>
              <a:rPr lang="en-GB" sz="2000" dirty="0" smtClean="0"/>
              <a:t>– Your Introduction animation needs to be 30 seconds long and each there are 24 frames per second. Altogether this is 720 frames. We have created 2 seconds so far (48 frames or cells).</a:t>
            </a:r>
          </a:p>
          <a:p>
            <a:r>
              <a:rPr lang="en-GB" sz="2000" b="1" dirty="0" smtClean="0"/>
              <a:t>Right click </a:t>
            </a:r>
            <a:r>
              <a:rPr lang="en-GB" sz="2000" dirty="0" smtClean="0"/>
              <a:t>on the last cell of the created animation and select </a:t>
            </a:r>
            <a:r>
              <a:rPr lang="en-GB" sz="2000" b="1" dirty="0" smtClean="0"/>
              <a:t>Copy Frames</a:t>
            </a:r>
            <a:r>
              <a:rPr lang="en-GB" sz="2000" dirty="0" smtClean="0"/>
              <a:t>.</a:t>
            </a:r>
          </a:p>
          <a:p>
            <a:endParaRPr lang="en-GB" sz="1100" dirty="0" smtClean="0"/>
          </a:p>
          <a:p>
            <a:r>
              <a:rPr lang="en-GB" sz="2000" dirty="0" smtClean="0"/>
              <a:t>Then </a:t>
            </a:r>
            <a:r>
              <a:rPr lang="en-GB" sz="2000" b="1" dirty="0" smtClean="0"/>
              <a:t>Click</a:t>
            </a:r>
            <a:r>
              <a:rPr lang="en-GB" sz="2000" dirty="0" smtClean="0"/>
              <a:t> inside the last cell with the round black dot, </a:t>
            </a:r>
            <a:r>
              <a:rPr lang="en-GB" sz="2000" b="1" dirty="0" smtClean="0"/>
              <a:t>Right click </a:t>
            </a:r>
            <a:r>
              <a:rPr lang="en-GB" sz="2000" dirty="0" smtClean="0"/>
              <a:t>and </a:t>
            </a:r>
            <a:r>
              <a:rPr lang="en-GB" sz="2000" b="1" dirty="0" smtClean="0"/>
              <a:t>Paste Frames</a:t>
            </a:r>
            <a:r>
              <a:rPr lang="en-GB" sz="2000" dirty="0" smtClean="0"/>
              <a:t>.</a:t>
            </a:r>
            <a:endParaRPr lang="en-GB" sz="1600" dirty="0"/>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4894" t="33701" r="34232" b="52612"/>
          <a:stretch/>
        </p:blipFill>
        <p:spPr bwMode="auto">
          <a:xfrm>
            <a:off x="3673670" y="2869364"/>
            <a:ext cx="3080543" cy="1135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7658" t="68237" r="53356" b="23860"/>
          <a:stretch/>
        </p:blipFill>
        <p:spPr bwMode="auto">
          <a:xfrm>
            <a:off x="3752937" y="1832802"/>
            <a:ext cx="3001276" cy="702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3059832" y="2420889"/>
            <a:ext cx="3384376" cy="170119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43808" y="3573016"/>
            <a:ext cx="1872208" cy="1368152"/>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76362" t="40858" r="2869" b="51156"/>
          <a:stretch/>
        </p:blipFill>
        <p:spPr bwMode="auto">
          <a:xfrm>
            <a:off x="3810047" y="5748056"/>
            <a:ext cx="2929464" cy="633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l="37518" t="69130" r="51993" b="23014"/>
          <a:stretch/>
        </p:blipFill>
        <p:spPr bwMode="auto">
          <a:xfrm>
            <a:off x="3779912" y="4221088"/>
            <a:ext cx="2929464" cy="1233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p:cNvCxnSpPr/>
          <p:nvPr/>
        </p:nvCxnSpPr>
        <p:spPr>
          <a:xfrm flipV="1">
            <a:off x="3673670" y="5157194"/>
            <a:ext cx="2433983" cy="504054"/>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053205" y="5949280"/>
            <a:ext cx="1216991" cy="116395"/>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3364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205053" cy="625434"/>
          </a:xfrm>
        </p:spPr>
        <p:txBody>
          <a:bodyPr>
            <a:normAutofit/>
          </a:bodyPr>
          <a:lstStyle/>
          <a:p>
            <a:r>
              <a:rPr lang="en-GB" sz="2700" dirty="0"/>
              <a:t>2 - Animation Walkthrough Guide – Standing Still</a:t>
            </a:r>
            <a:endParaRPr lang="en-GB" sz="27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480759126"/>
              </p:ext>
            </p:extLst>
          </p:nvPr>
        </p:nvGraphicFramePr>
        <p:xfrm>
          <a:off x="6872038" y="1772816"/>
          <a:ext cx="1948433" cy="4341163"/>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5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C000"/>
                        </a:gs>
                        <a:gs pos="50000">
                          <a:srgbClr val="FFFF00"/>
                        </a:gs>
                        <a:gs pos="100000">
                          <a:schemeClr val="bg1"/>
                        </a:gs>
                      </a:gsLst>
                      <a:lin ang="16200000" scaled="0"/>
                    </a:gradFill>
                  </a:tcPr>
                </a:tc>
              </a:tr>
              <a:tr h="399918">
                <a:tc>
                  <a:txBody>
                    <a:bodyPr/>
                    <a:lstStyle/>
                    <a:p>
                      <a:pPr marL="177800" indent="-177800" algn="l">
                        <a:spcAft>
                          <a:spcPts val="0"/>
                        </a:spcAft>
                        <a:buFontTx/>
                        <a:buBlip>
                          <a:blip r:embed="rId3"/>
                        </a:buBlip>
                      </a:pPr>
                      <a:endParaRPr lang="en-GB" sz="500" dirty="0" smtClean="0">
                        <a:effectLst/>
                        <a:latin typeface="Calibri" pitchFamily="34" charset="0"/>
                        <a:ea typeface="Times New Roman"/>
                        <a:cs typeface="Calibri" pitchFamily="34" charset="0"/>
                      </a:endParaRPr>
                    </a:p>
                    <a:p>
                      <a:pPr lvl="0"/>
                      <a:r>
                        <a:rPr kumimoji="0" lang="en-GB" sz="1540" kern="1200" dirty="0" smtClean="0">
                          <a:solidFill>
                            <a:schemeClr val="tx1"/>
                          </a:solidFill>
                          <a:effectLst/>
                          <a:latin typeface="+mj-lt"/>
                          <a:ea typeface="+mn-ea"/>
                          <a:cs typeface="+mn-cs"/>
                        </a:rPr>
                        <a:t>Click </a:t>
                      </a:r>
                      <a:r>
                        <a:rPr kumimoji="0" lang="en-GB" sz="1540" kern="1200" dirty="0" smtClean="0">
                          <a:solidFill>
                            <a:schemeClr val="tx1"/>
                          </a:solidFill>
                          <a:effectLst/>
                          <a:latin typeface="+mj-lt"/>
                          <a:ea typeface="+mn-ea"/>
                          <a:cs typeface="+mn-cs"/>
                          <a:hlinkClick r:id="rId4"/>
                        </a:rPr>
                        <a:t>here </a:t>
                      </a:r>
                      <a:r>
                        <a:rPr kumimoji="0" lang="en-GB" sz="1540" kern="1200" dirty="0" smtClean="0">
                          <a:solidFill>
                            <a:schemeClr val="tx1"/>
                          </a:solidFill>
                          <a:effectLst/>
                          <a:latin typeface="+mj-lt"/>
                          <a:ea typeface="+mn-ea"/>
                          <a:cs typeface="+mn-cs"/>
                        </a:rPr>
                        <a:t>for the Teach-ICT</a:t>
                      </a:r>
                      <a:r>
                        <a:rPr kumimoji="0" lang="en-GB" sz="1540" kern="1200" baseline="0" dirty="0" smtClean="0">
                          <a:solidFill>
                            <a:schemeClr val="tx1"/>
                          </a:solidFill>
                          <a:effectLst/>
                          <a:latin typeface="+mj-lt"/>
                          <a:ea typeface="+mn-ea"/>
                          <a:cs typeface="+mn-cs"/>
                        </a:rPr>
                        <a:t> tutorial</a:t>
                      </a:r>
                      <a:endParaRPr kumimoji="0" lang="en-GB" sz="1540" kern="1200" dirty="0" smtClean="0">
                        <a:solidFill>
                          <a:schemeClr val="tx1"/>
                        </a:solidFill>
                        <a:effectLst/>
                        <a:latin typeface="+mj-lt"/>
                        <a:ea typeface="+mn-ea"/>
                        <a:cs typeface="+mn-cs"/>
                      </a:endParaRPr>
                    </a:p>
                    <a:p>
                      <a:pPr lvl="0"/>
                      <a:r>
                        <a:rPr kumimoji="0" lang="en-GB" sz="1540" kern="1200" dirty="0" smtClean="0">
                          <a:solidFill>
                            <a:schemeClr val="tx1"/>
                          </a:solidFill>
                          <a:effectLst/>
                          <a:latin typeface="+mj-lt"/>
                          <a:ea typeface="+mn-ea"/>
                          <a:cs typeface="+mn-cs"/>
                        </a:rPr>
                        <a:t>Objects should not move all the way through the animation</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dirty="0" smtClean="0">
                          <a:solidFill>
                            <a:schemeClr val="tx1"/>
                          </a:solidFill>
                          <a:effectLst/>
                          <a:latin typeface="+mj-lt"/>
                          <a:ea typeface="+mn-ea"/>
                          <a:cs typeface="+mn-cs"/>
                        </a:rPr>
                        <a:t>Have some come to a halt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Have some stay a while and then leave.</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Mix and match throughout the animation with fading and shrinking.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C000"/>
                        </a:gs>
                        <a:gs pos="50000">
                          <a:srgbClr val="FFFF00"/>
                        </a:gs>
                        <a:gs pos="100000">
                          <a:schemeClr val="bg1"/>
                        </a:gs>
                      </a:gsLst>
                      <a:lin ang="16200000" scaled="0"/>
                    </a:gra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2:</a:t>
            </a:r>
            <a:r>
              <a:rPr lang="en-US" dirty="0" smtClean="0">
                <a:latin typeface="Calibri" pitchFamily="34" charset="0"/>
                <a:ea typeface="Calibri" pitchFamily="34" charset="0"/>
                <a:cs typeface="Calibri" pitchFamily="34" charset="0"/>
              </a:rPr>
              <a:t> </a:t>
            </a:r>
            <a:r>
              <a:rPr lang="en-GB" dirty="0">
                <a:latin typeface="Calibri" pitchFamily="34" charset="0"/>
              </a:rPr>
              <a:t>How to Make an Object </a:t>
            </a:r>
            <a:r>
              <a:rPr lang="en-GB" dirty="0" smtClean="0">
                <a:latin typeface="Calibri" pitchFamily="34" charset="0"/>
              </a:rPr>
              <a:t>Stay Still to the end.</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700808"/>
            <a:ext cx="3429409" cy="4847481"/>
          </a:xfrm>
          <a:prstGeom prst="rect">
            <a:avLst/>
          </a:prstGeom>
        </p:spPr>
        <p:txBody>
          <a:bodyPr wrap="square">
            <a:spAutoFit/>
          </a:bodyPr>
          <a:lstStyle/>
          <a:p>
            <a:r>
              <a:rPr lang="en-GB" b="1" dirty="0" smtClean="0"/>
              <a:t>Step 02 </a:t>
            </a:r>
            <a:r>
              <a:rPr lang="en-GB" dirty="0" smtClean="0"/>
              <a:t>– Scroll all the way to the last cell on the Timeline (Should be about 650)</a:t>
            </a:r>
          </a:p>
          <a:p>
            <a:r>
              <a:rPr lang="en-GB" b="1" dirty="0" smtClean="0"/>
              <a:t>Right click </a:t>
            </a:r>
            <a:r>
              <a:rPr lang="en-GB" dirty="0" smtClean="0"/>
              <a:t>on the last cell of the created animation and select </a:t>
            </a:r>
            <a:r>
              <a:rPr lang="en-GB" b="1" dirty="0" smtClean="0"/>
              <a:t>Paste Frames.</a:t>
            </a:r>
          </a:p>
          <a:p>
            <a:endParaRPr lang="en-GB" sz="1050" dirty="0" smtClean="0"/>
          </a:p>
          <a:p>
            <a:r>
              <a:rPr lang="en-GB" dirty="0" smtClean="0"/>
              <a:t>You should now see that there is a line with an arrow in it and there is a longer timeline now.</a:t>
            </a:r>
          </a:p>
          <a:p>
            <a:endParaRPr lang="en-GB" sz="1050" dirty="0"/>
          </a:p>
          <a:p>
            <a:r>
              <a:rPr lang="en-GB" dirty="0" smtClean="0"/>
              <a:t>Go to </a:t>
            </a:r>
            <a:r>
              <a:rPr lang="en-GB" b="1" dirty="0" smtClean="0"/>
              <a:t>Frame </a:t>
            </a:r>
            <a:r>
              <a:rPr lang="en-GB" b="1" dirty="0"/>
              <a:t>720 </a:t>
            </a:r>
            <a:r>
              <a:rPr lang="en-GB" dirty="0"/>
              <a:t>and </a:t>
            </a:r>
            <a:r>
              <a:rPr lang="en-GB" b="1" dirty="0"/>
              <a:t>paste</a:t>
            </a:r>
            <a:r>
              <a:rPr lang="en-GB" dirty="0"/>
              <a:t> the </a:t>
            </a:r>
            <a:r>
              <a:rPr lang="en-GB" b="1" dirty="0"/>
              <a:t>frame</a:t>
            </a:r>
            <a:r>
              <a:rPr lang="en-GB" dirty="0"/>
              <a:t> one last time</a:t>
            </a:r>
            <a:r>
              <a:rPr lang="en-GB" dirty="0" smtClean="0"/>
              <a:t>.</a:t>
            </a:r>
          </a:p>
          <a:p>
            <a:r>
              <a:rPr lang="en-GB" dirty="0" smtClean="0"/>
              <a:t>At any point now you can change the position of the object on the timeline and it will add in a </a:t>
            </a:r>
            <a:r>
              <a:rPr lang="en-GB" b="1" dirty="0" err="1" smtClean="0"/>
              <a:t>Keyframe</a:t>
            </a:r>
            <a:r>
              <a:rPr lang="en-GB" dirty="0" smtClean="0"/>
              <a:t> for you.</a:t>
            </a:r>
          </a:p>
          <a:p>
            <a:r>
              <a:rPr lang="en-GB" dirty="0" smtClean="0"/>
              <a:t>Press </a:t>
            </a:r>
            <a:r>
              <a:rPr lang="en-GB" b="1" dirty="0" smtClean="0"/>
              <a:t>Enter</a:t>
            </a:r>
            <a:r>
              <a:rPr lang="en-GB" dirty="0" smtClean="0"/>
              <a:t> to see it if works.</a:t>
            </a:r>
            <a:endParaRPr lang="en-GB" dirty="0"/>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Back or Previous 15">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4579" t="38468" r="4172" b="50000"/>
          <a:stretch/>
        </p:blipFill>
        <p:spPr bwMode="auto">
          <a:xfrm>
            <a:off x="3779912" y="3089446"/>
            <a:ext cx="2959391" cy="843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1803" t="65625" r="21050" b="22930"/>
          <a:stretch/>
        </p:blipFill>
        <p:spPr bwMode="auto">
          <a:xfrm>
            <a:off x="3779911" y="1772816"/>
            <a:ext cx="2959391" cy="1110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3203848" y="2227477"/>
            <a:ext cx="2903805" cy="337427"/>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32483" t="73625" r="37203" b="4711"/>
          <a:stretch/>
        </p:blipFill>
        <p:spPr bwMode="auto">
          <a:xfrm>
            <a:off x="3779910" y="4149080"/>
            <a:ext cx="2967903" cy="11925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a:off x="2627784" y="3284984"/>
            <a:ext cx="1512168" cy="226267"/>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491880" y="4149080"/>
            <a:ext cx="936104" cy="504056"/>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91880" y="4401108"/>
            <a:ext cx="2376264" cy="876192"/>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58950" t="77946" r="28778" b="15178"/>
          <a:stretch/>
        </p:blipFill>
        <p:spPr bwMode="auto">
          <a:xfrm>
            <a:off x="3779912" y="5517232"/>
            <a:ext cx="2967901" cy="934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a:off x="2456148" y="4991604"/>
            <a:ext cx="3651505" cy="117370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721346"/>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630739" cy="625434"/>
          </a:xfrm>
        </p:spPr>
        <p:txBody>
          <a:bodyPr>
            <a:normAutofit/>
          </a:bodyPr>
          <a:lstStyle/>
          <a:p>
            <a:r>
              <a:rPr lang="en-GB" sz="2400" dirty="0" smtClean="0"/>
              <a:t>3 </a:t>
            </a:r>
            <a:r>
              <a:rPr lang="en-GB" sz="2400" dirty="0"/>
              <a:t>- Animation Walkthrough Guide – </a:t>
            </a:r>
            <a:r>
              <a:rPr lang="en-GB" sz="2400" dirty="0" smtClean="0"/>
              <a:t>Adding more Objects</a:t>
            </a:r>
            <a:endParaRPr lang="en-GB" sz="24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998027369"/>
              </p:ext>
            </p:extLst>
          </p:nvPr>
        </p:nvGraphicFramePr>
        <p:xfrm>
          <a:off x="6872038" y="1772816"/>
          <a:ext cx="1948433" cy="4341163"/>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5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r h="399918">
                <a:tc>
                  <a:txBody>
                    <a:bodyPr/>
                    <a:lstStyle/>
                    <a:p>
                      <a:pPr marL="177800" indent="-177800" algn="l">
                        <a:spcAft>
                          <a:spcPts val="0"/>
                        </a:spcAft>
                        <a:buFontTx/>
                        <a:buBlip>
                          <a:blip r:embed="rId3"/>
                        </a:buBlip>
                      </a:pPr>
                      <a:endParaRPr lang="en-GB" sz="500" dirty="0" smtClean="0">
                        <a:effectLst/>
                        <a:latin typeface="Calibri" pitchFamily="34" charset="0"/>
                        <a:ea typeface="Times New Roman"/>
                        <a:cs typeface="Calibri" pitchFamily="34" charset="0"/>
                      </a:endParaRPr>
                    </a:p>
                    <a:p>
                      <a:pPr lvl="0"/>
                      <a:r>
                        <a:rPr kumimoji="0" lang="en-GB" sz="1540" kern="1200" dirty="0" smtClean="0">
                          <a:solidFill>
                            <a:schemeClr val="tx1"/>
                          </a:solidFill>
                          <a:effectLst/>
                          <a:latin typeface="+mj-lt"/>
                          <a:ea typeface="+mn-ea"/>
                          <a:cs typeface="+mn-cs"/>
                        </a:rPr>
                        <a:t>Click </a:t>
                      </a:r>
                      <a:r>
                        <a:rPr kumimoji="0" lang="en-GB" sz="1540" kern="1200" dirty="0" smtClean="0">
                          <a:solidFill>
                            <a:schemeClr val="tx1"/>
                          </a:solidFill>
                          <a:effectLst/>
                          <a:latin typeface="+mj-lt"/>
                          <a:ea typeface="+mn-ea"/>
                          <a:cs typeface="+mn-cs"/>
                          <a:hlinkClick r:id="rId4"/>
                        </a:rPr>
                        <a:t>here </a:t>
                      </a:r>
                      <a:r>
                        <a:rPr kumimoji="0" lang="en-GB" sz="1540" kern="1200" dirty="0" smtClean="0">
                          <a:solidFill>
                            <a:schemeClr val="tx1"/>
                          </a:solidFill>
                          <a:effectLst/>
                          <a:latin typeface="+mj-lt"/>
                          <a:ea typeface="+mn-ea"/>
                          <a:cs typeface="+mn-cs"/>
                        </a:rPr>
                        <a:t>for the Teach-ICT</a:t>
                      </a:r>
                      <a:r>
                        <a:rPr kumimoji="0" lang="en-GB" sz="1540" kern="1200" baseline="0" dirty="0" smtClean="0">
                          <a:solidFill>
                            <a:schemeClr val="tx1"/>
                          </a:solidFill>
                          <a:effectLst/>
                          <a:latin typeface="+mj-lt"/>
                          <a:ea typeface="+mn-ea"/>
                          <a:cs typeface="+mn-cs"/>
                        </a:rPr>
                        <a:t> tutorial</a:t>
                      </a:r>
                      <a:endParaRPr kumimoji="0" lang="en-GB" sz="1540" kern="1200" dirty="0" smtClean="0">
                        <a:solidFill>
                          <a:schemeClr val="tx1"/>
                        </a:solidFill>
                        <a:effectLst/>
                        <a:latin typeface="+mj-lt"/>
                        <a:ea typeface="+mn-ea"/>
                        <a:cs typeface="+mn-cs"/>
                      </a:endParaRPr>
                    </a:p>
                    <a:p>
                      <a:pPr lvl="0"/>
                      <a:r>
                        <a:rPr kumimoji="0" lang="en-GB" sz="1540" kern="1200" dirty="0" smtClean="0">
                          <a:solidFill>
                            <a:schemeClr val="tx1"/>
                          </a:solidFill>
                          <a:effectLst/>
                          <a:latin typeface="+mj-lt"/>
                          <a:ea typeface="+mn-ea"/>
                          <a:cs typeface="+mn-cs"/>
                        </a:rPr>
                        <a:t>Objects should not move all the way through the animation</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dirty="0" smtClean="0">
                          <a:solidFill>
                            <a:schemeClr val="tx1"/>
                          </a:solidFill>
                          <a:effectLst/>
                          <a:latin typeface="+mj-lt"/>
                          <a:ea typeface="+mn-ea"/>
                          <a:cs typeface="+mn-cs"/>
                        </a:rPr>
                        <a:t>Multiple objects with different animations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Overlapping actions and timed movements.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What you see on the news animations.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3:</a:t>
            </a:r>
            <a:r>
              <a:rPr lang="en-US" dirty="0" smtClean="0">
                <a:latin typeface="Calibri" pitchFamily="34" charset="0"/>
                <a:ea typeface="Calibri" pitchFamily="34" charset="0"/>
                <a:cs typeface="Calibri" pitchFamily="34" charset="0"/>
              </a:rPr>
              <a:t> </a:t>
            </a:r>
            <a:r>
              <a:rPr lang="en-GB" dirty="0">
                <a:latin typeface="Calibri" pitchFamily="34" charset="0"/>
              </a:rPr>
              <a:t>How to </a:t>
            </a:r>
            <a:r>
              <a:rPr lang="en-GB" dirty="0" smtClean="0">
                <a:latin typeface="Calibri" pitchFamily="34" charset="0"/>
              </a:rPr>
              <a:t>Add more Objects to the Animation.</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700808"/>
            <a:ext cx="3429409" cy="4770537"/>
          </a:xfrm>
          <a:prstGeom prst="rect">
            <a:avLst/>
          </a:prstGeom>
        </p:spPr>
        <p:txBody>
          <a:bodyPr wrap="square">
            <a:spAutoFit/>
          </a:bodyPr>
          <a:lstStyle/>
          <a:p>
            <a:r>
              <a:rPr lang="en-GB" sz="1900" b="1" dirty="0" smtClean="0"/>
              <a:t>Step 01 </a:t>
            </a:r>
            <a:r>
              <a:rPr lang="en-GB" sz="1900" dirty="0" smtClean="0"/>
              <a:t>– There are lots of ways of adding more objects but the safest way is by adding them each to a separate Layer, then you will have more control over the movements.</a:t>
            </a:r>
          </a:p>
          <a:p>
            <a:r>
              <a:rPr lang="en-GB" sz="1900" dirty="0" smtClean="0"/>
              <a:t>First go to the </a:t>
            </a:r>
            <a:r>
              <a:rPr lang="en-GB" sz="1900" b="1" dirty="0" smtClean="0"/>
              <a:t>Timeline</a:t>
            </a:r>
            <a:r>
              <a:rPr lang="en-GB" sz="1900" dirty="0" smtClean="0"/>
              <a:t> toolbar at the bottom of the Page and click on the </a:t>
            </a:r>
            <a:r>
              <a:rPr lang="en-GB" sz="1900" b="1" dirty="0" smtClean="0"/>
              <a:t>New layer</a:t>
            </a:r>
            <a:r>
              <a:rPr lang="en-GB" sz="1900" dirty="0" smtClean="0"/>
              <a:t> icon.</a:t>
            </a:r>
          </a:p>
          <a:p>
            <a:r>
              <a:rPr lang="en-GB" sz="1900" dirty="0" smtClean="0"/>
              <a:t>A new layer will be created called Layer 2. </a:t>
            </a:r>
            <a:r>
              <a:rPr lang="en-GB" sz="1900" b="1" dirty="0" smtClean="0"/>
              <a:t>Double click </a:t>
            </a:r>
            <a:r>
              <a:rPr lang="en-GB" sz="1900" dirty="0" smtClean="0"/>
              <a:t>on it to rename it something that will ultimately help you remember.</a:t>
            </a:r>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Back or Previous 15">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75948" r="79416" b="2653"/>
          <a:stretch/>
        </p:blipFill>
        <p:spPr bwMode="auto">
          <a:xfrm>
            <a:off x="3864992" y="1772816"/>
            <a:ext cx="2826180" cy="1651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388" t="75267" r="82650" b="12630"/>
          <a:stretch/>
        </p:blipFill>
        <p:spPr bwMode="auto">
          <a:xfrm>
            <a:off x="3864992" y="3746988"/>
            <a:ext cx="2826180" cy="1266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3609" t="75267" r="82650" b="12367"/>
          <a:stretch/>
        </p:blipFill>
        <p:spPr bwMode="auto">
          <a:xfrm>
            <a:off x="3864993" y="5215414"/>
            <a:ext cx="2826180" cy="1237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Straight Arrow Connector 32"/>
          <p:cNvCxnSpPr/>
          <p:nvPr/>
        </p:nvCxnSpPr>
        <p:spPr>
          <a:xfrm>
            <a:off x="3419872" y="5949280"/>
            <a:ext cx="1152128" cy="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419872" y="4581128"/>
            <a:ext cx="864096" cy="432048"/>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3419872" y="3068960"/>
            <a:ext cx="1080120" cy="1311122"/>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323990"/>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630739" cy="625434"/>
          </a:xfrm>
        </p:spPr>
        <p:txBody>
          <a:bodyPr>
            <a:normAutofit/>
          </a:bodyPr>
          <a:lstStyle/>
          <a:p>
            <a:r>
              <a:rPr lang="en-GB" sz="2400" dirty="0" smtClean="0"/>
              <a:t>3 </a:t>
            </a:r>
            <a:r>
              <a:rPr lang="en-GB" sz="2400" dirty="0"/>
              <a:t>- Animation Walkthrough Guide – </a:t>
            </a:r>
            <a:r>
              <a:rPr lang="en-GB" sz="2400" dirty="0" smtClean="0"/>
              <a:t>Adding more Objects</a:t>
            </a:r>
            <a:endParaRPr lang="en-GB" sz="24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668629013"/>
              </p:ext>
            </p:extLst>
          </p:nvPr>
        </p:nvGraphicFramePr>
        <p:xfrm>
          <a:off x="6872038" y="1772816"/>
          <a:ext cx="1948433" cy="4341163"/>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5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r h="399918">
                <a:tc>
                  <a:txBody>
                    <a:bodyPr/>
                    <a:lstStyle/>
                    <a:p>
                      <a:pPr marL="177800" indent="-177800" algn="l">
                        <a:spcAft>
                          <a:spcPts val="0"/>
                        </a:spcAft>
                        <a:buFontTx/>
                        <a:buBlip>
                          <a:blip r:embed="rId3"/>
                        </a:buBlip>
                      </a:pPr>
                      <a:endParaRPr lang="en-GB" sz="500" dirty="0" smtClean="0">
                        <a:effectLst/>
                        <a:latin typeface="Calibri" pitchFamily="34" charset="0"/>
                        <a:ea typeface="Times New Roman"/>
                        <a:cs typeface="Calibri" pitchFamily="34" charset="0"/>
                      </a:endParaRPr>
                    </a:p>
                    <a:p>
                      <a:pPr lvl="0"/>
                      <a:r>
                        <a:rPr kumimoji="0" lang="en-GB" sz="1540" kern="1200" dirty="0" smtClean="0">
                          <a:solidFill>
                            <a:schemeClr val="tx1"/>
                          </a:solidFill>
                          <a:effectLst/>
                          <a:latin typeface="+mj-lt"/>
                          <a:ea typeface="+mn-ea"/>
                          <a:cs typeface="+mn-cs"/>
                        </a:rPr>
                        <a:t>Click </a:t>
                      </a:r>
                      <a:r>
                        <a:rPr kumimoji="0" lang="en-GB" sz="1540" kern="1200" dirty="0" smtClean="0">
                          <a:solidFill>
                            <a:schemeClr val="tx1"/>
                          </a:solidFill>
                          <a:effectLst/>
                          <a:latin typeface="+mj-lt"/>
                          <a:ea typeface="+mn-ea"/>
                          <a:cs typeface="+mn-cs"/>
                          <a:hlinkClick r:id="rId4"/>
                        </a:rPr>
                        <a:t>here </a:t>
                      </a:r>
                      <a:r>
                        <a:rPr kumimoji="0" lang="en-GB" sz="1540" kern="1200" dirty="0" smtClean="0">
                          <a:solidFill>
                            <a:schemeClr val="tx1"/>
                          </a:solidFill>
                          <a:effectLst/>
                          <a:latin typeface="+mj-lt"/>
                          <a:ea typeface="+mn-ea"/>
                          <a:cs typeface="+mn-cs"/>
                        </a:rPr>
                        <a:t>for the Teach-ICT</a:t>
                      </a:r>
                      <a:r>
                        <a:rPr kumimoji="0" lang="en-GB" sz="1540" kern="1200" baseline="0" dirty="0" smtClean="0">
                          <a:solidFill>
                            <a:schemeClr val="tx1"/>
                          </a:solidFill>
                          <a:effectLst/>
                          <a:latin typeface="+mj-lt"/>
                          <a:ea typeface="+mn-ea"/>
                          <a:cs typeface="+mn-cs"/>
                        </a:rPr>
                        <a:t> tutorial</a:t>
                      </a:r>
                      <a:endParaRPr kumimoji="0" lang="en-GB" sz="1540" kern="1200" dirty="0" smtClean="0">
                        <a:solidFill>
                          <a:schemeClr val="tx1"/>
                        </a:solidFill>
                        <a:effectLst/>
                        <a:latin typeface="+mj-lt"/>
                        <a:ea typeface="+mn-ea"/>
                        <a:cs typeface="+mn-cs"/>
                      </a:endParaRPr>
                    </a:p>
                    <a:p>
                      <a:pPr lvl="0"/>
                      <a:r>
                        <a:rPr kumimoji="0" lang="en-GB" sz="1540" kern="1200" dirty="0" smtClean="0">
                          <a:solidFill>
                            <a:schemeClr val="tx1"/>
                          </a:solidFill>
                          <a:effectLst/>
                          <a:latin typeface="+mj-lt"/>
                          <a:ea typeface="+mn-ea"/>
                          <a:cs typeface="+mn-cs"/>
                        </a:rPr>
                        <a:t>Objects should not move all the way through the animation</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dirty="0" smtClean="0">
                          <a:solidFill>
                            <a:schemeClr val="tx1"/>
                          </a:solidFill>
                          <a:effectLst/>
                          <a:latin typeface="+mj-lt"/>
                          <a:ea typeface="+mn-ea"/>
                          <a:cs typeface="+mn-cs"/>
                        </a:rPr>
                        <a:t>Multiple objects with different animations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Overlapping actions and timed movements.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What you see on the news animations.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3:</a:t>
            </a:r>
            <a:r>
              <a:rPr lang="en-US" dirty="0" smtClean="0">
                <a:latin typeface="Calibri" pitchFamily="34" charset="0"/>
                <a:ea typeface="Calibri" pitchFamily="34" charset="0"/>
                <a:cs typeface="Calibri" pitchFamily="34" charset="0"/>
              </a:rPr>
              <a:t> </a:t>
            </a:r>
            <a:r>
              <a:rPr lang="en-GB" dirty="0">
                <a:latin typeface="Calibri" pitchFamily="34" charset="0"/>
              </a:rPr>
              <a:t>How to </a:t>
            </a:r>
            <a:r>
              <a:rPr lang="en-GB" dirty="0" smtClean="0">
                <a:latin typeface="Calibri" pitchFamily="34" charset="0"/>
              </a:rPr>
              <a:t>Add more Objects to the Animation.</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700808"/>
            <a:ext cx="3429409" cy="4524315"/>
          </a:xfrm>
          <a:prstGeom prst="rect">
            <a:avLst/>
          </a:prstGeom>
        </p:spPr>
        <p:txBody>
          <a:bodyPr wrap="square">
            <a:spAutoFit/>
          </a:bodyPr>
          <a:lstStyle/>
          <a:p>
            <a:r>
              <a:rPr lang="en-GB" sz="1600" b="1" dirty="0" smtClean="0"/>
              <a:t>Step 02 </a:t>
            </a:r>
            <a:r>
              <a:rPr lang="en-GB" sz="1600" dirty="0" smtClean="0"/>
              <a:t>– Next we need to Import our Images to the Library. Click on </a:t>
            </a:r>
            <a:r>
              <a:rPr lang="en-GB" sz="1600" b="1" dirty="0" smtClean="0"/>
              <a:t>File</a:t>
            </a:r>
            <a:r>
              <a:rPr lang="en-GB" sz="1600" dirty="0" smtClean="0"/>
              <a:t>, </a:t>
            </a:r>
            <a:r>
              <a:rPr lang="en-GB" sz="1600" b="1" dirty="0" smtClean="0"/>
              <a:t>Import</a:t>
            </a:r>
            <a:r>
              <a:rPr lang="en-GB" sz="1600" dirty="0" smtClean="0"/>
              <a:t> and </a:t>
            </a:r>
            <a:r>
              <a:rPr lang="en-GB" sz="1600" b="1" dirty="0" smtClean="0"/>
              <a:t>Import to Library</a:t>
            </a:r>
            <a:r>
              <a:rPr lang="en-GB" sz="1600" dirty="0" smtClean="0"/>
              <a:t>.</a:t>
            </a:r>
          </a:p>
          <a:p>
            <a:r>
              <a:rPr lang="en-GB" sz="1600" dirty="0" smtClean="0"/>
              <a:t>Then go and find all the Images you will be using on the Animation. One should be the Logo, the others should be related to the section of the project you are on, News things for the Intro and outro Animation, Weather things for the Weather Forecast. We will start with the </a:t>
            </a:r>
            <a:r>
              <a:rPr lang="en-GB" sz="1600" b="1" dirty="0" smtClean="0"/>
              <a:t>Logo</a:t>
            </a:r>
            <a:r>
              <a:rPr lang="en-GB" sz="1600" dirty="0" smtClean="0"/>
              <a:t>.</a:t>
            </a:r>
          </a:p>
          <a:p>
            <a:r>
              <a:rPr lang="en-GB" sz="1600" dirty="0" smtClean="0"/>
              <a:t>You can select more than one Image by using the </a:t>
            </a:r>
            <a:r>
              <a:rPr lang="en-GB" sz="1600" b="1" dirty="0" smtClean="0"/>
              <a:t>Ctrl Key</a:t>
            </a:r>
            <a:r>
              <a:rPr lang="en-GB" sz="1600" dirty="0" smtClean="0"/>
              <a:t>.</a:t>
            </a:r>
          </a:p>
          <a:p>
            <a:endParaRPr lang="en-GB" sz="1600" dirty="0" smtClean="0"/>
          </a:p>
          <a:p>
            <a:r>
              <a:rPr lang="en-GB" sz="1600" dirty="0" smtClean="0"/>
              <a:t>When they are all Imported, they should appear in the </a:t>
            </a:r>
            <a:r>
              <a:rPr lang="en-GB" sz="1600" b="1" dirty="0" smtClean="0"/>
              <a:t>Library Tab </a:t>
            </a:r>
            <a:r>
              <a:rPr lang="en-GB" sz="1600" dirty="0" smtClean="0"/>
              <a:t>at the far side of the screen.</a:t>
            </a:r>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Back or Previous 15">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5053" y="1788488"/>
            <a:ext cx="2752725"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3419872" y="3068960"/>
            <a:ext cx="1152128" cy="72008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77672" b="54922"/>
          <a:stretch/>
        </p:blipFill>
        <p:spPr bwMode="auto">
          <a:xfrm>
            <a:off x="4185162" y="4225835"/>
            <a:ext cx="2115030" cy="2155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p:cNvCxnSpPr/>
          <p:nvPr/>
        </p:nvCxnSpPr>
        <p:spPr>
          <a:xfrm flipV="1">
            <a:off x="3563888" y="4581128"/>
            <a:ext cx="1296144" cy="1036531"/>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771800" y="6021288"/>
            <a:ext cx="1728192" cy="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482239"/>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630739" cy="625434"/>
          </a:xfrm>
        </p:spPr>
        <p:txBody>
          <a:bodyPr>
            <a:normAutofit/>
          </a:bodyPr>
          <a:lstStyle/>
          <a:p>
            <a:r>
              <a:rPr lang="en-GB" sz="2400" dirty="0" smtClean="0"/>
              <a:t>3 </a:t>
            </a:r>
            <a:r>
              <a:rPr lang="en-GB" sz="2400" dirty="0"/>
              <a:t>- Animation Walkthrough Guide – </a:t>
            </a:r>
            <a:r>
              <a:rPr lang="en-GB" sz="2400" dirty="0" smtClean="0"/>
              <a:t>Adding more Objects</a:t>
            </a:r>
            <a:endParaRPr lang="en-GB" sz="24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2036151"/>
              </p:ext>
            </p:extLst>
          </p:nvPr>
        </p:nvGraphicFramePr>
        <p:xfrm>
          <a:off x="6872038" y="1772816"/>
          <a:ext cx="1948433" cy="4341163"/>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5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r h="399918">
                <a:tc>
                  <a:txBody>
                    <a:bodyPr/>
                    <a:lstStyle/>
                    <a:p>
                      <a:pPr marL="177800" indent="-177800" algn="l">
                        <a:spcAft>
                          <a:spcPts val="0"/>
                        </a:spcAft>
                        <a:buFontTx/>
                        <a:buBlip>
                          <a:blip r:embed="rId3"/>
                        </a:buBlip>
                      </a:pPr>
                      <a:endParaRPr lang="en-GB" sz="500" dirty="0" smtClean="0">
                        <a:effectLst/>
                        <a:latin typeface="Calibri" pitchFamily="34" charset="0"/>
                        <a:ea typeface="Times New Roman"/>
                        <a:cs typeface="Calibri" pitchFamily="34" charset="0"/>
                      </a:endParaRPr>
                    </a:p>
                    <a:p>
                      <a:pPr lvl="0"/>
                      <a:r>
                        <a:rPr kumimoji="0" lang="en-GB" sz="1540" kern="1200" dirty="0" smtClean="0">
                          <a:solidFill>
                            <a:schemeClr val="tx1"/>
                          </a:solidFill>
                          <a:effectLst/>
                          <a:latin typeface="+mj-lt"/>
                          <a:ea typeface="+mn-ea"/>
                          <a:cs typeface="+mn-cs"/>
                        </a:rPr>
                        <a:t>Click </a:t>
                      </a:r>
                      <a:r>
                        <a:rPr kumimoji="0" lang="en-GB" sz="1540" kern="1200" dirty="0" smtClean="0">
                          <a:solidFill>
                            <a:schemeClr val="tx1"/>
                          </a:solidFill>
                          <a:effectLst/>
                          <a:latin typeface="+mj-lt"/>
                          <a:ea typeface="+mn-ea"/>
                          <a:cs typeface="+mn-cs"/>
                          <a:hlinkClick r:id="rId4"/>
                        </a:rPr>
                        <a:t>here </a:t>
                      </a:r>
                      <a:r>
                        <a:rPr kumimoji="0" lang="en-GB" sz="1540" kern="1200" dirty="0" smtClean="0">
                          <a:solidFill>
                            <a:schemeClr val="tx1"/>
                          </a:solidFill>
                          <a:effectLst/>
                          <a:latin typeface="+mj-lt"/>
                          <a:ea typeface="+mn-ea"/>
                          <a:cs typeface="+mn-cs"/>
                        </a:rPr>
                        <a:t>for the Teach-ICT</a:t>
                      </a:r>
                      <a:r>
                        <a:rPr kumimoji="0" lang="en-GB" sz="1540" kern="1200" baseline="0" dirty="0" smtClean="0">
                          <a:solidFill>
                            <a:schemeClr val="tx1"/>
                          </a:solidFill>
                          <a:effectLst/>
                          <a:latin typeface="+mj-lt"/>
                          <a:ea typeface="+mn-ea"/>
                          <a:cs typeface="+mn-cs"/>
                        </a:rPr>
                        <a:t> tutorial</a:t>
                      </a:r>
                      <a:endParaRPr kumimoji="0" lang="en-GB" sz="1540" kern="1200" dirty="0" smtClean="0">
                        <a:solidFill>
                          <a:schemeClr val="tx1"/>
                        </a:solidFill>
                        <a:effectLst/>
                        <a:latin typeface="+mj-lt"/>
                        <a:ea typeface="+mn-ea"/>
                        <a:cs typeface="+mn-cs"/>
                      </a:endParaRPr>
                    </a:p>
                    <a:p>
                      <a:pPr lvl="0"/>
                      <a:r>
                        <a:rPr kumimoji="0" lang="en-GB" sz="1540" kern="1200" dirty="0" smtClean="0">
                          <a:solidFill>
                            <a:schemeClr val="tx1"/>
                          </a:solidFill>
                          <a:effectLst/>
                          <a:latin typeface="+mj-lt"/>
                          <a:ea typeface="+mn-ea"/>
                          <a:cs typeface="+mn-cs"/>
                        </a:rPr>
                        <a:t>Objects should not move all the way through the animation</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dirty="0" smtClean="0">
                          <a:solidFill>
                            <a:schemeClr val="tx1"/>
                          </a:solidFill>
                          <a:effectLst/>
                          <a:latin typeface="+mj-lt"/>
                          <a:ea typeface="+mn-ea"/>
                          <a:cs typeface="+mn-cs"/>
                        </a:rPr>
                        <a:t>Multiple objects with different animations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Overlapping actions and timed movements.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What you see on the news animations.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3:</a:t>
            </a:r>
            <a:r>
              <a:rPr lang="en-US" dirty="0" smtClean="0">
                <a:latin typeface="Calibri" pitchFamily="34" charset="0"/>
                <a:ea typeface="Calibri" pitchFamily="34" charset="0"/>
                <a:cs typeface="Calibri" pitchFamily="34" charset="0"/>
              </a:rPr>
              <a:t> </a:t>
            </a:r>
            <a:r>
              <a:rPr lang="en-GB" dirty="0">
                <a:latin typeface="Calibri" pitchFamily="34" charset="0"/>
              </a:rPr>
              <a:t>How to </a:t>
            </a:r>
            <a:r>
              <a:rPr lang="en-GB" dirty="0" smtClean="0">
                <a:latin typeface="Calibri" pitchFamily="34" charset="0"/>
              </a:rPr>
              <a:t>Add more Objects to the Animation.</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9" y="1700808"/>
            <a:ext cx="3312367" cy="4801314"/>
          </a:xfrm>
          <a:prstGeom prst="rect">
            <a:avLst/>
          </a:prstGeom>
        </p:spPr>
        <p:txBody>
          <a:bodyPr wrap="square">
            <a:spAutoFit/>
          </a:bodyPr>
          <a:lstStyle/>
          <a:p>
            <a:r>
              <a:rPr lang="en-GB" b="1" dirty="0" smtClean="0"/>
              <a:t>Step 03 </a:t>
            </a:r>
            <a:r>
              <a:rPr lang="en-GB" dirty="0" smtClean="0"/>
              <a:t>– Next make sure the Logo layer is selected. Then pick up your Logo from the Library and drop it on the screen.</a:t>
            </a:r>
          </a:p>
          <a:p>
            <a:endParaRPr lang="en-GB" dirty="0" smtClean="0"/>
          </a:p>
          <a:p>
            <a:r>
              <a:rPr lang="en-GB" dirty="0" smtClean="0"/>
              <a:t>If it is too large or too small, press </a:t>
            </a:r>
            <a:r>
              <a:rPr lang="en-GB" b="1" dirty="0" err="1" smtClean="0"/>
              <a:t>Crtl+T</a:t>
            </a:r>
            <a:r>
              <a:rPr lang="en-GB" dirty="0" smtClean="0"/>
              <a:t>. A box should appear. Make sure the little </a:t>
            </a:r>
            <a:r>
              <a:rPr lang="en-GB" b="1" dirty="0"/>
              <a:t>C</a:t>
            </a:r>
            <a:r>
              <a:rPr lang="en-GB" b="1" dirty="0" smtClean="0"/>
              <a:t>hain Link</a:t>
            </a:r>
            <a:r>
              <a:rPr lang="en-GB" dirty="0" smtClean="0"/>
              <a:t> (Constrain) is active or it will stretch disproportionally.</a:t>
            </a:r>
          </a:p>
          <a:p>
            <a:endParaRPr lang="en-GB" dirty="0"/>
          </a:p>
          <a:p>
            <a:r>
              <a:rPr lang="en-GB" dirty="0" smtClean="0"/>
              <a:t>You should now see that the object is on for the whole length of the animation without moving (there is no arrow).</a:t>
            </a:r>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Back or Previous 15">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0140" b="48554"/>
          <a:stretch/>
        </p:blipFill>
        <p:spPr bwMode="auto">
          <a:xfrm>
            <a:off x="3752936" y="1730604"/>
            <a:ext cx="2979303" cy="1670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2588" t="17864" r="26399" b="36241"/>
          <a:stretch/>
        </p:blipFill>
        <p:spPr bwMode="auto">
          <a:xfrm>
            <a:off x="3752936" y="3573016"/>
            <a:ext cx="2975172" cy="1656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p:cNvCxnSpPr/>
          <p:nvPr/>
        </p:nvCxnSpPr>
        <p:spPr>
          <a:xfrm flipV="1">
            <a:off x="3176872" y="4221088"/>
            <a:ext cx="1395128" cy="18002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987824" y="2667419"/>
            <a:ext cx="1080120" cy="329533"/>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3176872" y="2481903"/>
            <a:ext cx="2619264" cy="371033"/>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3532" t="73648" r="67937" b="11078"/>
          <a:stretch/>
        </p:blipFill>
        <p:spPr bwMode="auto">
          <a:xfrm>
            <a:off x="3752936" y="5556578"/>
            <a:ext cx="2979304" cy="896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Straight Arrow Connector 28"/>
          <p:cNvCxnSpPr/>
          <p:nvPr/>
        </p:nvCxnSpPr>
        <p:spPr>
          <a:xfrm>
            <a:off x="2987824" y="5698445"/>
            <a:ext cx="2376264" cy="394851"/>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465358"/>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630739" cy="625434"/>
          </a:xfrm>
        </p:spPr>
        <p:txBody>
          <a:bodyPr>
            <a:normAutofit/>
          </a:bodyPr>
          <a:lstStyle/>
          <a:p>
            <a:r>
              <a:rPr lang="en-GB" sz="2400" dirty="0" smtClean="0"/>
              <a:t>3 </a:t>
            </a:r>
            <a:r>
              <a:rPr lang="en-GB" sz="2400" dirty="0"/>
              <a:t>- Animation Walkthrough Guide – </a:t>
            </a:r>
            <a:r>
              <a:rPr lang="en-GB" sz="2400" dirty="0" smtClean="0"/>
              <a:t>Adding more Objects</a:t>
            </a:r>
            <a:endParaRPr lang="en-GB" sz="24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327226659"/>
              </p:ext>
            </p:extLst>
          </p:nvPr>
        </p:nvGraphicFramePr>
        <p:xfrm>
          <a:off x="6872038" y="1772816"/>
          <a:ext cx="1948433" cy="4341163"/>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5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r h="399918">
                <a:tc>
                  <a:txBody>
                    <a:bodyPr/>
                    <a:lstStyle/>
                    <a:p>
                      <a:pPr marL="177800" indent="-177800" algn="l">
                        <a:spcAft>
                          <a:spcPts val="0"/>
                        </a:spcAft>
                        <a:buFontTx/>
                        <a:buBlip>
                          <a:blip r:embed="rId3"/>
                        </a:buBlip>
                      </a:pPr>
                      <a:endParaRPr lang="en-GB" sz="500" dirty="0" smtClean="0">
                        <a:effectLst/>
                        <a:latin typeface="Calibri" pitchFamily="34" charset="0"/>
                        <a:ea typeface="Times New Roman"/>
                        <a:cs typeface="Calibri" pitchFamily="34" charset="0"/>
                      </a:endParaRPr>
                    </a:p>
                    <a:p>
                      <a:pPr lvl="0"/>
                      <a:r>
                        <a:rPr kumimoji="0" lang="en-GB" sz="1540" kern="1200" dirty="0" smtClean="0">
                          <a:solidFill>
                            <a:schemeClr val="tx1"/>
                          </a:solidFill>
                          <a:effectLst/>
                          <a:latin typeface="+mj-lt"/>
                          <a:ea typeface="+mn-ea"/>
                          <a:cs typeface="+mn-cs"/>
                        </a:rPr>
                        <a:t>Click </a:t>
                      </a:r>
                      <a:r>
                        <a:rPr kumimoji="0" lang="en-GB" sz="1540" kern="1200" dirty="0" smtClean="0">
                          <a:solidFill>
                            <a:schemeClr val="tx1"/>
                          </a:solidFill>
                          <a:effectLst/>
                          <a:latin typeface="+mj-lt"/>
                          <a:ea typeface="+mn-ea"/>
                          <a:cs typeface="+mn-cs"/>
                          <a:hlinkClick r:id="rId4"/>
                        </a:rPr>
                        <a:t>here </a:t>
                      </a:r>
                      <a:r>
                        <a:rPr kumimoji="0" lang="en-GB" sz="1540" kern="1200" dirty="0" smtClean="0">
                          <a:solidFill>
                            <a:schemeClr val="tx1"/>
                          </a:solidFill>
                          <a:effectLst/>
                          <a:latin typeface="+mj-lt"/>
                          <a:ea typeface="+mn-ea"/>
                          <a:cs typeface="+mn-cs"/>
                        </a:rPr>
                        <a:t>for the Teach-ICT</a:t>
                      </a:r>
                      <a:r>
                        <a:rPr kumimoji="0" lang="en-GB" sz="1540" kern="1200" baseline="0" dirty="0" smtClean="0">
                          <a:solidFill>
                            <a:schemeClr val="tx1"/>
                          </a:solidFill>
                          <a:effectLst/>
                          <a:latin typeface="+mj-lt"/>
                          <a:ea typeface="+mn-ea"/>
                          <a:cs typeface="+mn-cs"/>
                        </a:rPr>
                        <a:t> tutorial</a:t>
                      </a:r>
                      <a:endParaRPr kumimoji="0" lang="en-GB" sz="1540" kern="1200" dirty="0" smtClean="0">
                        <a:solidFill>
                          <a:schemeClr val="tx1"/>
                        </a:solidFill>
                        <a:effectLst/>
                        <a:latin typeface="+mj-lt"/>
                        <a:ea typeface="+mn-ea"/>
                        <a:cs typeface="+mn-cs"/>
                      </a:endParaRPr>
                    </a:p>
                    <a:p>
                      <a:pPr lvl="0"/>
                      <a:r>
                        <a:rPr kumimoji="0" lang="en-GB" sz="1540" kern="1200" dirty="0" smtClean="0">
                          <a:solidFill>
                            <a:schemeClr val="tx1"/>
                          </a:solidFill>
                          <a:effectLst/>
                          <a:latin typeface="+mj-lt"/>
                          <a:ea typeface="+mn-ea"/>
                          <a:cs typeface="+mn-cs"/>
                        </a:rPr>
                        <a:t>Objects should not move all the way through the animation</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dirty="0" smtClean="0">
                          <a:solidFill>
                            <a:schemeClr val="tx1"/>
                          </a:solidFill>
                          <a:effectLst/>
                          <a:latin typeface="+mj-lt"/>
                          <a:ea typeface="+mn-ea"/>
                          <a:cs typeface="+mn-cs"/>
                        </a:rPr>
                        <a:t>Multiple objects with different animations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Overlapping actions and timed movements.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What you see on the news animations.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3:</a:t>
            </a:r>
            <a:r>
              <a:rPr lang="en-US" dirty="0" smtClean="0">
                <a:latin typeface="Calibri" pitchFamily="34" charset="0"/>
                <a:ea typeface="Calibri" pitchFamily="34" charset="0"/>
                <a:cs typeface="Calibri" pitchFamily="34" charset="0"/>
              </a:rPr>
              <a:t> </a:t>
            </a:r>
            <a:r>
              <a:rPr lang="en-GB" dirty="0">
                <a:latin typeface="Calibri" pitchFamily="34" charset="0"/>
              </a:rPr>
              <a:t>How to </a:t>
            </a:r>
            <a:r>
              <a:rPr lang="en-GB" dirty="0" smtClean="0">
                <a:latin typeface="Calibri" pitchFamily="34" charset="0"/>
              </a:rPr>
              <a:t>Add more Objects to the Animation.</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9" y="1700808"/>
            <a:ext cx="3312367" cy="4662815"/>
          </a:xfrm>
          <a:prstGeom prst="rect">
            <a:avLst/>
          </a:prstGeom>
        </p:spPr>
        <p:txBody>
          <a:bodyPr wrap="square">
            <a:spAutoFit/>
          </a:bodyPr>
          <a:lstStyle/>
          <a:p>
            <a:r>
              <a:rPr lang="en-GB" sz="1600" b="1" dirty="0" smtClean="0"/>
              <a:t>Step 04 </a:t>
            </a:r>
            <a:r>
              <a:rPr lang="en-GB" sz="1600" dirty="0" smtClean="0"/>
              <a:t>– Next make a </a:t>
            </a:r>
            <a:r>
              <a:rPr lang="en-GB" sz="1600" b="1" dirty="0" smtClean="0"/>
              <a:t>new Layer</a:t>
            </a:r>
            <a:r>
              <a:rPr lang="en-GB" sz="1600" dirty="0" smtClean="0"/>
              <a:t> for each of the other objects that will go on your animation. You can have them on the same layer but different layers works better and is easier to manage.</a:t>
            </a:r>
          </a:p>
          <a:p>
            <a:pPr marL="342900" indent="-342900">
              <a:buFont typeface="+mj-lt"/>
              <a:buAutoNum type="arabicPeriod"/>
            </a:pPr>
            <a:r>
              <a:rPr lang="en-GB" sz="1600" b="1" dirty="0" smtClean="0"/>
              <a:t>New Layer</a:t>
            </a:r>
          </a:p>
          <a:p>
            <a:pPr marL="342900" indent="-342900">
              <a:buFont typeface="+mj-lt"/>
              <a:buAutoNum type="arabicPeriod"/>
            </a:pPr>
            <a:r>
              <a:rPr lang="en-GB" sz="1600" b="1" dirty="0" smtClean="0"/>
              <a:t>Rename</a:t>
            </a:r>
            <a:r>
              <a:rPr lang="en-GB" sz="1600" dirty="0" smtClean="0"/>
              <a:t> Layer</a:t>
            </a:r>
          </a:p>
          <a:p>
            <a:pPr marL="342900" indent="-342900">
              <a:buFont typeface="+mj-lt"/>
              <a:buAutoNum type="arabicPeriod"/>
            </a:pPr>
            <a:r>
              <a:rPr lang="en-GB" sz="1600" b="1" dirty="0" smtClean="0"/>
              <a:t>Drag Object </a:t>
            </a:r>
            <a:r>
              <a:rPr lang="en-GB" sz="1600" dirty="0" smtClean="0"/>
              <a:t>from Library onto Layer</a:t>
            </a:r>
          </a:p>
          <a:p>
            <a:pPr marL="342900" indent="-342900">
              <a:buFont typeface="+mj-lt"/>
              <a:buAutoNum type="arabicPeriod"/>
            </a:pPr>
            <a:r>
              <a:rPr lang="en-GB" sz="1600" b="1" dirty="0" smtClean="0"/>
              <a:t>Resize Object </a:t>
            </a:r>
            <a:r>
              <a:rPr lang="en-GB" sz="1600" dirty="0" smtClean="0"/>
              <a:t>on Layer using </a:t>
            </a:r>
            <a:r>
              <a:rPr lang="en-GB" sz="1600" b="1" dirty="0" err="1" smtClean="0"/>
              <a:t>Ctrl+T</a:t>
            </a:r>
            <a:endParaRPr lang="en-GB" sz="1600" b="1" dirty="0" smtClean="0"/>
          </a:p>
          <a:p>
            <a:endParaRPr lang="en-GB" sz="900" dirty="0"/>
          </a:p>
          <a:p>
            <a:r>
              <a:rPr lang="en-GB" sz="1600" dirty="0" smtClean="0"/>
              <a:t>Then when all the layers are complete we can move the objects around like cards by arranging the layers. Make sure the Text Layer is on top, it is the only one not see through.</a:t>
            </a:r>
            <a:endParaRPr lang="en-GB" sz="1600" dirty="0"/>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Back or Previous 15">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671" t="63060" r="78392" b="9813"/>
          <a:stretch/>
        </p:blipFill>
        <p:spPr bwMode="auto">
          <a:xfrm>
            <a:off x="4293855" y="1780652"/>
            <a:ext cx="2392521" cy="20343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742" t="63289" r="78111" b="4203"/>
          <a:stretch/>
        </p:blipFill>
        <p:spPr bwMode="auto">
          <a:xfrm>
            <a:off x="4293855" y="4077072"/>
            <a:ext cx="2361063" cy="2378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3347864" y="2924944"/>
            <a:ext cx="1368152" cy="582473"/>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563888" y="2337886"/>
            <a:ext cx="1008112" cy="164766"/>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563888" y="4869161"/>
            <a:ext cx="1008112" cy="576063"/>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563888" y="5805264"/>
            <a:ext cx="1008112" cy="144016"/>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164464"/>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4294967295"/>
          </p:nvPr>
        </p:nvSpPr>
        <p:spPr>
          <a:xfrm>
            <a:off x="179513" y="1085850"/>
            <a:ext cx="8751000" cy="5583238"/>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r>
              <a:rPr lang="en-GB" sz="2200" dirty="0" smtClean="0"/>
              <a:t>There are 12 different kinds of Animation you can use for Objects in Flash and you will need to use a range of them for your Introduction Animation, your Weather Forecast and your Outro Animations. </a:t>
            </a:r>
          </a:p>
          <a:p>
            <a:r>
              <a:rPr lang="en-GB" sz="2200" dirty="0" smtClean="0"/>
              <a:t>Listed below are the links to the guides for different way you can have your objects animate, practice each stage and follow the instructions as best as possible.</a:t>
            </a:r>
            <a:endParaRPr lang="en-GB" sz="2200" dirty="0"/>
          </a:p>
        </p:txBody>
      </p:sp>
      <p:sp>
        <p:nvSpPr>
          <p:cNvPr id="3074" name="Title 1"/>
          <p:cNvSpPr>
            <a:spLocks noGrp="1"/>
          </p:cNvSpPr>
          <p:nvPr>
            <p:ph type="title"/>
          </p:nvPr>
        </p:nvSpPr>
        <p:spPr>
          <a:xfrm>
            <a:off x="179512" y="44624"/>
            <a:ext cx="8229600" cy="648072"/>
          </a:xfrm>
        </p:spPr>
        <p:txBody>
          <a:bodyPr>
            <a:normAutofit/>
          </a:bodyPr>
          <a:lstStyle/>
          <a:p>
            <a:r>
              <a:rPr lang="en-GB" sz="3600" b="1" dirty="0" smtClean="0"/>
              <a:t>Animation Walkthrough Guide</a:t>
            </a:r>
          </a:p>
        </p:txBody>
      </p:sp>
      <p:sp>
        <p:nvSpPr>
          <p:cNvPr id="2" name="Rounded Rectangle 1">
            <a:hlinkClick r:id="rId3" action="ppaction://hlinksldjump"/>
          </p:cNvPr>
          <p:cNvSpPr/>
          <p:nvPr/>
        </p:nvSpPr>
        <p:spPr>
          <a:xfrm>
            <a:off x="467544" y="3347273"/>
            <a:ext cx="1924688" cy="904959"/>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6350"/>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a:t>1 – How to </a:t>
            </a:r>
            <a:r>
              <a:rPr lang="en-GB" sz="1600" b="1" dirty="0" smtClean="0"/>
              <a:t>Make an Object Move (Tween)</a:t>
            </a:r>
            <a:endParaRPr lang="en-GB" sz="1600" b="1" dirty="0"/>
          </a:p>
        </p:txBody>
      </p:sp>
      <p:sp>
        <p:nvSpPr>
          <p:cNvPr id="16" name="Rounded Rectangle 15">
            <a:hlinkClick r:id="rId4" action="ppaction://hlinksldjump"/>
          </p:cNvPr>
          <p:cNvSpPr/>
          <p:nvPr/>
        </p:nvSpPr>
        <p:spPr>
          <a:xfrm>
            <a:off x="2567651" y="3347273"/>
            <a:ext cx="1924688" cy="904959"/>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6350"/>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550" b="1" dirty="0" smtClean="0"/>
              <a:t>2 </a:t>
            </a:r>
            <a:r>
              <a:rPr lang="en-GB" sz="1550" b="1" dirty="0"/>
              <a:t>– </a:t>
            </a:r>
            <a:r>
              <a:rPr lang="en-GB" sz="1550" b="1" dirty="0" smtClean="0"/>
              <a:t>How to make objects stand still to the end</a:t>
            </a:r>
            <a:endParaRPr lang="en-GB" sz="1550" b="1" dirty="0"/>
          </a:p>
        </p:txBody>
      </p:sp>
      <p:sp>
        <p:nvSpPr>
          <p:cNvPr id="20" name="Rounded Rectangle 19">
            <a:hlinkClick r:id="rId5" action="ppaction://hlinksldjump"/>
          </p:cNvPr>
          <p:cNvSpPr/>
          <p:nvPr/>
        </p:nvSpPr>
        <p:spPr>
          <a:xfrm>
            <a:off x="4646119" y="3347272"/>
            <a:ext cx="1924688" cy="904959"/>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6350"/>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t>3 </a:t>
            </a:r>
            <a:r>
              <a:rPr lang="en-GB" sz="1600" b="1" dirty="0"/>
              <a:t>– How to Add more Objects</a:t>
            </a:r>
          </a:p>
        </p:txBody>
      </p:sp>
      <p:sp>
        <p:nvSpPr>
          <p:cNvPr id="21" name="Rounded Rectangle 20">
            <a:hlinkClick r:id="" action="ppaction://noaction"/>
          </p:cNvPr>
          <p:cNvSpPr/>
          <p:nvPr/>
        </p:nvSpPr>
        <p:spPr>
          <a:xfrm>
            <a:off x="6724587" y="3347271"/>
            <a:ext cx="1924688" cy="904959"/>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6350"/>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t>4 </a:t>
            </a:r>
            <a:r>
              <a:rPr lang="en-GB" sz="1600" b="1" dirty="0"/>
              <a:t>– How to Zoom In and Out of an Object</a:t>
            </a:r>
          </a:p>
        </p:txBody>
      </p:sp>
      <p:sp>
        <p:nvSpPr>
          <p:cNvPr id="22" name="Rounded Rectangle 21">
            <a:hlinkClick r:id="" action="ppaction://noaction"/>
          </p:cNvPr>
          <p:cNvSpPr/>
          <p:nvPr/>
        </p:nvSpPr>
        <p:spPr>
          <a:xfrm>
            <a:off x="465433" y="4468257"/>
            <a:ext cx="1924688" cy="904959"/>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6350"/>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t>5 </a:t>
            </a:r>
            <a:r>
              <a:rPr lang="en-GB" sz="1600" b="1" dirty="0"/>
              <a:t>– How to make and Object Swing</a:t>
            </a:r>
          </a:p>
        </p:txBody>
      </p:sp>
      <p:sp>
        <p:nvSpPr>
          <p:cNvPr id="23" name="Rounded Rectangle 22">
            <a:hlinkClick r:id="" action="ppaction://noaction"/>
          </p:cNvPr>
          <p:cNvSpPr/>
          <p:nvPr/>
        </p:nvSpPr>
        <p:spPr>
          <a:xfrm>
            <a:off x="2565540" y="4468257"/>
            <a:ext cx="1924688" cy="904959"/>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6350"/>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t>6 </a:t>
            </a:r>
            <a:r>
              <a:rPr lang="en-GB" sz="1600" b="1" dirty="0"/>
              <a:t>– How to Make an Object Spiral</a:t>
            </a:r>
          </a:p>
        </p:txBody>
      </p:sp>
      <p:sp>
        <p:nvSpPr>
          <p:cNvPr id="24" name="Rounded Rectangle 23">
            <a:hlinkClick r:id="" action="ppaction://noaction"/>
          </p:cNvPr>
          <p:cNvSpPr/>
          <p:nvPr/>
        </p:nvSpPr>
        <p:spPr>
          <a:xfrm>
            <a:off x="4644008" y="4468256"/>
            <a:ext cx="1924688" cy="904959"/>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6350"/>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t>7 – </a:t>
            </a:r>
            <a:r>
              <a:rPr lang="en-GB" sz="1600" b="1" dirty="0"/>
              <a:t>How to Make an Object Fade on and </a:t>
            </a:r>
            <a:r>
              <a:rPr lang="en-GB" sz="1600" b="1" dirty="0" smtClean="0"/>
              <a:t>Off</a:t>
            </a:r>
            <a:endParaRPr lang="en-GB" sz="1600" b="1" dirty="0"/>
          </a:p>
        </p:txBody>
      </p:sp>
      <p:sp>
        <p:nvSpPr>
          <p:cNvPr id="25" name="Rounded Rectangle 24">
            <a:hlinkClick r:id="" action="ppaction://noaction"/>
          </p:cNvPr>
          <p:cNvSpPr/>
          <p:nvPr/>
        </p:nvSpPr>
        <p:spPr>
          <a:xfrm>
            <a:off x="6722476" y="4468255"/>
            <a:ext cx="1924688" cy="904959"/>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6350"/>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t>8 – </a:t>
            </a:r>
            <a:r>
              <a:rPr lang="en-GB" sz="1600" b="1" dirty="0"/>
              <a:t>How to Save the Animation</a:t>
            </a:r>
          </a:p>
        </p:txBody>
      </p:sp>
      <p:sp>
        <p:nvSpPr>
          <p:cNvPr id="26" name="Rounded Rectangle 25">
            <a:hlinkClick r:id="" action="ppaction://noaction"/>
          </p:cNvPr>
          <p:cNvSpPr/>
          <p:nvPr/>
        </p:nvSpPr>
        <p:spPr>
          <a:xfrm>
            <a:off x="467544" y="5589242"/>
            <a:ext cx="1924688" cy="904959"/>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6350"/>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t>9 – How to</a:t>
            </a:r>
            <a:endParaRPr lang="en-GB" sz="1600" b="1" dirty="0"/>
          </a:p>
        </p:txBody>
      </p:sp>
      <p:sp>
        <p:nvSpPr>
          <p:cNvPr id="28" name="Rounded Rectangle 27"/>
          <p:cNvSpPr/>
          <p:nvPr/>
        </p:nvSpPr>
        <p:spPr>
          <a:xfrm>
            <a:off x="6724587" y="5589238"/>
            <a:ext cx="1924688" cy="904959"/>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6350"/>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t>12 – How to</a:t>
            </a:r>
            <a:endParaRPr lang="en-GB" sz="1600" b="1" dirty="0"/>
          </a:p>
        </p:txBody>
      </p:sp>
      <p:sp>
        <p:nvSpPr>
          <p:cNvPr id="29" name="Rounded Rectangle 28">
            <a:hlinkClick r:id="" action="ppaction://noaction"/>
          </p:cNvPr>
          <p:cNvSpPr/>
          <p:nvPr/>
        </p:nvSpPr>
        <p:spPr>
          <a:xfrm>
            <a:off x="2578421" y="5589242"/>
            <a:ext cx="1924688" cy="904959"/>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6350"/>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t>10 – How to</a:t>
            </a:r>
            <a:endParaRPr lang="en-GB" sz="1600" b="1" dirty="0"/>
          </a:p>
        </p:txBody>
      </p:sp>
      <p:sp>
        <p:nvSpPr>
          <p:cNvPr id="30" name="Rounded Rectangle 29"/>
          <p:cNvSpPr/>
          <p:nvPr/>
        </p:nvSpPr>
        <p:spPr>
          <a:xfrm>
            <a:off x="4646119" y="5589239"/>
            <a:ext cx="1924688" cy="904959"/>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w="6350"/>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t>11 – How to</a:t>
            </a:r>
            <a:endParaRPr lang="en-GB" sz="1600" b="1" dirty="0"/>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630739" cy="625434"/>
          </a:xfrm>
        </p:spPr>
        <p:txBody>
          <a:bodyPr>
            <a:normAutofit/>
          </a:bodyPr>
          <a:lstStyle/>
          <a:p>
            <a:r>
              <a:rPr lang="en-GB" sz="2400" dirty="0" smtClean="0"/>
              <a:t>3 </a:t>
            </a:r>
            <a:r>
              <a:rPr lang="en-GB" sz="2400" dirty="0"/>
              <a:t>- Animation Walkthrough Guide – </a:t>
            </a:r>
            <a:r>
              <a:rPr lang="en-GB" sz="2400" dirty="0" smtClean="0"/>
              <a:t>Adding more Objects</a:t>
            </a:r>
            <a:endParaRPr lang="en-GB" sz="24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633050004"/>
              </p:ext>
            </p:extLst>
          </p:nvPr>
        </p:nvGraphicFramePr>
        <p:xfrm>
          <a:off x="6872038" y="1772816"/>
          <a:ext cx="1948433" cy="4341163"/>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5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r h="399918">
                <a:tc>
                  <a:txBody>
                    <a:bodyPr/>
                    <a:lstStyle/>
                    <a:p>
                      <a:pPr marL="177800" indent="-177800" algn="l">
                        <a:spcAft>
                          <a:spcPts val="0"/>
                        </a:spcAft>
                        <a:buFontTx/>
                        <a:buBlip>
                          <a:blip r:embed="rId3"/>
                        </a:buBlip>
                      </a:pPr>
                      <a:endParaRPr lang="en-GB" sz="500" dirty="0" smtClean="0">
                        <a:effectLst/>
                        <a:latin typeface="Calibri" pitchFamily="34" charset="0"/>
                        <a:ea typeface="Times New Roman"/>
                        <a:cs typeface="Calibri" pitchFamily="34" charset="0"/>
                      </a:endParaRPr>
                    </a:p>
                    <a:p>
                      <a:pPr lvl="0"/>
                      <a:r>
                        <a:rPr kumimoji="0" lang="en-GB" sz="1540" kern="1200" dirty="0" smtClean="0">
                          <a:solidFill>
                            <a:schemeClr val="tx1"/>
                          </a:solidFill>
                          <a:effectLst/>
                          <a:latin typeface="+mj-lt"/>
                          <a:ea typeface="+mn-ea"/>
                          <a:cs typeface="+mn-cs"/>
                        </a:rPr>
                        <a:t>Click </a:t>
                      </a:r>
                      <a:r>
                        <a:rPr kumimoji="0" lang="en-GB" sz="1540" kern="1200" dirty="0" smtClean="0">
                          <a:solidFill>
                            <a:schemeClr val="tx1"/>
                          </a:solidFill>
                          <a:effectLst/>
                          <a:latin typeface="+mj-lt"/>
                          <a:ea typeface="+mn-ea"/>
                          <a:cs typeface="+mn-cs"/>
                          <a:hlinkClick r:id="rId4"/>
                        </a:rPr>
                        <a:t>here </a:t>
                      </a:r>
                      <a:r>
                        <a:rPr kumimoji="0" lang="en-GB" sz="1540" kern="1200" dirty="0" smtClean="0">
                          <a:solidFill>
                            <a:schemeClr val="tx1"/>
                          </a:solidFill>
                          <a:effectLst/>
                          <a:latin typeface="+mj-lt"/>
                          <a:ea typeface="+mn-ea"/>
                          <a:cs typeface="+mn-cs"/>
                        </a:rPr>
                        <a:t>for the Teach-ICT</a:t>
                      </a:r>
                      <a:r>
                        <a:rPr kumimoji="0" lang="en-GB" sz="1540" kern="1200" baseline="0" dirty="0" smtClean="0">
                          <a:solidFill>
                            <a:schemeClr val="tx1"/>
                          </a:solidFill>
                          <a:effectLst/>
                          <a:latin typeface="+mj-lt"/>
                          <a:ea typeface="+mn-ea"/>
                          <a:cs typeface="+mn-cs"/>
                        </a:rPr>
                        <a:t> tutorial</a:t>
                      </a:r>
                      <a:endParaRPr kumimoji="0" lang="en-GB" sz="1540" kern="1200" dirty="0" smtClean="0">
                        <a:solidFill>
                          <a:schemeClr val="tx1"/>
                        </a:solidFill>
                        <a:effectLst/>
                        <a:latin typeface="+mj-lt"/>
                        <a:ea typeface="+mn-ea"/>
                        <a:cs typeface="+mn-cs"/>
                      </a:endParaRPr>
                    </a:p>
                    <a:p>
                      <a:pPr lvl="0"/>
                      <a:r>
                        <a:rPr kumimoji="0" lang="en-GB" sz="1540" kern="1200" dirty="0" smtClean="0">
                          <a:solidFill>
                            <a:schemeClr val="tx1"/>
                          </a:solidFill>
                          <a:effectLst/>
                          <a:latin typeface="+mj-lt"/>
                          <a:ea typeface="+mn-ea"/>
                          <a:cs typeface="+mn-cs"/>
                        </a:rPr>
                        <a:t>Objects should not move all the way through the animation</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dirty="0" smtClean="0">
                          <a:solidFill>
                            <a:schemeClr val="tx1"/>
                          </a:solidFill>
                          <a:effectLst/>
                          <a:latin typeface="+mj-lt"/>
                          <a:ea typeface="+mn-ea"/>
                          <a:cs typeface="+mn-cs"/>
                        </a:rPr>
                        <a:t>Multiple objects with different animations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Overlapping actions and timed movements.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What you see on the news animations.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3:</a:t>
            </a:r>
            <a:r>
              <a:rPr lang="en-US" dirty="0" smtClean="0">
                <a:latin typeface="Calibri" pitchFamily="34" charset="0"/>
                <a:ea typeface="Calibri" pitchFamily="34" charset="0"/>
                <a:cs typeface="Calibri" pitchFamily="34" charset="0"/>
              </a:rPr>
              <a:t> </a:t>
            </a:r>
            <a:r>
              <a:rPr lang="en-GB" dirty="0">
                <a:latin typeface="Calibri" pitchFamily="34" charset="0"/>
              </a:rPr>
              <a:t>How to </a:t>
            </a:r>
            <a:r>
              <a:rPr lang="en-GB" dirty="0" smtClean="0">
                <a:latin typeface="Calibri" pitchFamily="34" charset="0"/>
              </a:rPr>
              <a:t>Add more Objects to the Animation.</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9" y="1700808"/>
            <a:ext cx="3312367" cy="4816703"/>
          </a:xfrm>
          <a:prstGeom prst="rect">
            <a:avLst/>
          </a:prstGeom>
        </p:spPr>
        <p:txBody>
          <a:bodyPr wrap="square">
            <a:spAutoFit/>
          </a:bodyPr>
          <a:lstStyle/>
          <a:p>
            <a:r>
              <a:rPr lang="en-GB" sz="1600" b="1" dirty="0" smtClean="0"/>
              <a:t>Step 05 </a:t>
            </a:r>
            <a:r>
              <a:rPr lang="en-GB" sz="1600" dirty="0" smtClean="0"/>
              <a:t>– Now we can start animating them one at a time. Start with the </a:t>
            </a:r>
            <a:r>
              <a:rPr lang="en-GB" sz="1600" b="1" dirty="0" smtClean="0"/>
              <a:t>Logo layer</a:t>
            </a:r>
            <a:r>
              <a:rPr lang="en-GB" sz="1600" dirty="0" smtClean="0"/>
              <a:t>.</a:t>
            </a:r>
          </a:p>
          <a:p>
            <a:r>
              <a:rPr lang="en-GB" sz="1600" dirty="0" smtClean="0"/>
              <a:t>First move it to wherever you want it to start. For me I want it off the screen when the text starts to move so I will move it into the grey area.</a:t>
            </a:r>
          </a:p>
          <a:p>
            <a:endParaRPr lang="en-GB" sz="1200" dirty="0" smtClean="0"/>
          </a:p>
          <a:p>
            <a:r>
              <a:rPr lang="en-GB" sz="1600" dirty="0" smtClean="0"/>
              <a:t>I want it to stand still for 3 seconds so I click </a:t>
            </a:r>
            <a:r>
              <a:rPr lang="en-GB" sz="1600" b="1" dirty="0" smtClean="0"/>
              <a:t>in Frame 72 </a:t>
            </a:r>
            <a:r>
              <a:rPr lang="en-GB" sz="1600" dirty="0" smtClean="0"/>
              <a:t>(3x24fps) on the </a:t>
            </a:r>
            <a:r>
              <a:rPr lang="en-GB" sz="1600" b="1" dirty="0" smtClean="0"/>
              <a:t>Logo Layer</a:t>
            </a:r>
            <a:r>
              <a:rPr lang="en-GB" sz="1600" dirty="0" smtClean="0"/>
              <a:t>.</a:t>
            </a:r>
          </a:p>
          <a:p>
            <a:endParaRPr lang="en-GB" sz="1200" dirty="0"/>
          </a:p>
          <a:p>
            <a:r>
              <a:rPr lang="en-GB" sz="1600" dirty="0" smtClean="0"/>
              <a:t>Then </a:t>
            </a:r>
            <a:r>
              <a:rPr lang="en-GB" sz="1600" b="1" dirty="0" smtClean="0"/>
              <a:t>Right Click </a:t>
            </a:r>
            <a:r>
              <a:rPr lang="en-GB" sz="1600" dirty="0" smtClean="0"/>
              <a:t>and select </a:t>
            </a:r>
            <a:r>
              <a:rPr lang="en-GB" sz="1600" b="1" dirty="0" smtClean="0"/>
              <a:t>Insert </a:t>
            </a:r>
            <a:r>
              <a:rPr lang="en-GB" sz="1600" b="1" dirty="0" err="1" smtClean="0"/>
              <a:t>Keyframe</a:t>
            </a:r>
            <a:r>
              <a:rPr lang="en-GB" sz="1600" b="1" dirty="0" smtClean="0"/>
              <a:t> </a:t>
            </a:r>
            <a:r>
              <a:rPr lang="en-GB" sz="1600" dirty="0" smtClean="0"/>
              <a:t>on the </a:t>
            </a:r>
            <a:r>
              <a:rPr lang="en-GB" sz="1600" b="1" dirty="0" smtClean="0"/>
              <a:t>Logo Layer</a:t>
            </a:r>
            <a:r>
              <a:rPr lang="en-GB" sz="1600" dirty="0" smtClean="0"/>
              <a:t>.</a:t>
            </a:r>
          </a:p>
          <a:p>
            <a:endParaRPr lang="en-GB" sz="1100" dirty="0"/>
          </a:p>
          <a:p>
            <a:r>
              <a:rPr lang="en-GB" sz="1600" dirty="0" smtClean="0"/>
              <a:t>You should see a </a:t>
            </a:r>
            <a:r>
              <a:rPr lang="en-GB" sz="1600" b="1" dirty="0" smtClean="0"/>
              <a:t>Square</a:t>
            </a:r>
            <a:r>
              <a:rPr lang="en-GB" sz="1600" dirty="0" smtClean="0"/>
              <a:t> box now at </a:t>
            </a:r>
            <a:r>
              <a:rPr lang="en-GB" sz="1600" b="1" dirty="0" smtClean="0"/>
              <a:t>Frame 72 </a:t>
            </a:r>
            <a:r>
              <a:rPr lang="en-GB" sz="1600" dirty="0" smtClean="0"/>
              <a:t>with a Black Dot after it on the Logo Layer.</a:t>
            </a:r>
            <a:endParaRPr lang="en-GB" sz="1600" b="1" dirty="0" smtClean="0"/>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Back or Previous 15">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8822" r="50000" b="22574"/>
          <a:stretch/>
        </p:blipFill>
        <p:spPr bwMode="auto">
          <a:xfrm>
            <a:off x="3851920" y="1772816"/>
            <a:ext cx="2820739" cy="18587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Straight Arrow Connector 32"/>
          <p:cNvCxnSpPr/>
          <p:nvPr/>
        </p:nvCxnSpPr>
        <p:spPr>
          <a:xfrm>
            <a:off x="2771800" y="2322387"/>
            <a:ext cx="1296144" cy="1152128"/>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3170836" y="2854970"/>
            <a:ext cx="1368152" cy="26852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219" t="65812" r="65628" b="19449"/>
          <a:stretch/>
        </p:blipFill>
        <p:spPr bwMode="auto">
          <a:xfrm>
            <a:off x="3851920" y="3861048"/>
            <a:ext cx="2802162" cy="7453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p:cNvCxnSpPr/>
          <p:nvPr/>
        </p:nvCxnSpPr>
        <p:spPr>
          <a:xfrm>
            <a:off x="3388289" y="4246960"/>
            <a:ext cx="679655" cy="103199"/>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635896" y="4089416"/>
            <a:ext cx="2664296" cy="260743"/>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25"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30715" t="19560" r="49040" b="71551"/>
          <a:stretch/>
        </p:blipFill>
        <p:spPr bwMode="auto">
          <a:xfrm>
            <a:off x="3854912" y="4797152"/>
            <a:ext cx="2799170" cy="650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5735" t="65750" r="63836" b="20569"/>
          <a:stretch/>
        </p:blipFill>
        <p:spPr bwMode="auto">
          <a:xfrm>
            <a:off x="3705555" y="5706445"/>
            <a:ext cx="2954677" cy="746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Arrow Connector 27"/>
          <p:cNvCxnSpPr/>
          <p:nvPr/>
        </p:nvCxnSpPr>
        <p:spPr>
          <a:xfrm>
            <a:off x="3613152" y="6079890"/>
            <a:ext cx="2471016" cy="145233"/>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170836" y="4944950"/>
            <a:ext cx="1041124" cy="103199"/>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086508"/>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630739" cy="625434"/>
          </a:xfrm>
        </p:spPr>
        <p:txBody>
          <a:bodyPr>
            <a:normAutofit/>
          </a:bodyPr>
          <a:lstStyle/>
          <a:p>
            <a:r>
              <a:rPr lang="en-GB" sz="2400" dirty="0" smtClean="0"/>
              <a:t>3 </a:t>
            </a:r>
            <a:r>
              <a:rPr lang="en-GB" sz="2400" dirty="0"/>
              <a:t>- Animation Walkthrough Guide – </a:t>
            </a:r>
            <a:r>
              <a:rPr lang="en-GB" sz="2400" dirty="0" smtClean="0"/>
              <a:t>Adding more Objects</a:t>
            </a:r>
            <a:endParaRPr lang="en-GB" sz="24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934620310"/>
              </p:ext>
            </p:extLst>
          </p:nvPr>
        </p:nvGraphicFramePr>
        <p:xfrm>
          <a:off x="6872038" y="1772816"/>
          <a:ext cx="1948433" cy="4341163"/>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5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r h="399918">
                <a:tc>
                  <a:txBody>
                    <a:bodyPr/>
                    <a:lstStyle/>
                    <a:p>
                      <a:pPr marL="177800" indent="-177800" algn="l">
                        <a:spcAft>
                          <a:spcPts val="0"/>
                        </a:spcAft>
                        <a:buFontTx/>
                        <a:buBlip>
                          <a:blip r:embed="rId3"/>
                        </a:buBlip>
                      </a:pPr>
                      <a:endParaRPr lang="en-GB" sz="500" dirty="0" smtClean="0">
                        <a:effectLst/>
                        <a:latin typeface="Calibri" pitchFamily="34" charset="0"/>
                        <a:ea typeface="Times New Roman"/>
                        <a:cs typeface="Calibri" pitchFamily="34" charset="0"/>
                      </a:endParaRPr>
                    </a:p>
                    <a:p>
                      <a:pPr lvl="0"/>
                      <a:r>
                        <a:rPr kumimoji="0" lang="en-GB" sz="1540" kern="1200" dirty="0" smtClean="0">
                          <a:solidFill>
                            <a:schemeClr val="tx1"/>
                          </a:solidFill>
                          <a:effectLst/>
                          <a:latin typeface="+mj-lt"/>
                          <a:ea typeface="+mn-ea"/>
                          <a:cs typeface="+mn-cs"/>
                        </a:rPr>
                        <a:t>Click </a:t>
                      </a:r>
                      <a:r>
                        <a:rPr kumimoji="0" lang="en-GB" sz="1540" kern="1200" dirty="0" smtClean="0">
                          <a:solidFill>
                            <a:schemeClr val="tx1"/>
                          </a:solidFill>
                          <a:effectLst/>
                          <a:latin typeface="+mj-lt"/>
                          <a:ea typeface="+mn-ea"/>
                          <a:cs typeface="+mn-cs"/>
                          <a:hlinkClick r:id="rId4"/>
                        </a:rPr>
                        <a:t>here </a:t>
                      </a:r>
                      <a:r>
                        <a:rPr kumimoji="0" lang="en-GB" sz="1540" kern="1200" dirty="0" smtClean="0">
                          <a:solidFill>
                            <a:schemeClr val="tx1"/>
                          </a:solidFill>
                          <a:effectLst/>
                          <a:latin typeface="+mj-lt"/>
                          <a:ea typeface="+mn-ea"/>
                          <a:cs typeface="+mn-cs"/>
                        </a:rPr>
                        <a:t>for the Teach-ICT</a:t>
                      </a:r>
                      <a:r>
                        <a:rPr kumimoji="0" lang="en-GB" sz="1540" kern="1200" baseline="0" dirty="0" smtClean="0">
                          <a:solidFill>
                            <a:schemeClr val="tx1"/>
                          </a:solidFill>
                          <a:effectLst/>
                          <a:latin typeface="+mj-lt"/>
                          <a:ea typeface="+mn-ea"/>
                          <a:cs typeface="+mn-cs"/>
                        </a:rPr>
                        <a:t> tutorial</a:t>
                      </a:r>
                      <a:endParaRPr kumimoji="0" lang="en-GB" sz="1540" kern="1200" dirty="0" smtClean="0">
                        <a:solidFill>
                          <a:schemeClr val="tx1"/>
                        </a:solidFill>
                        <a:effectLst/>
                        <a:latin typeface="+mj-lt"/>
                        <a:ea typeface="+mn-ea"/>
                        <a:cs typeface="+mn-cs"/>
                      </a:endParaRPr>
                    </a:p>
                    <a:p>
                      <a:pPr lvl="0"/>
                      <a:r>
                        <a:rPr kumimoji="0" lang="en-GB" sz="1540" kern="1200" dirty="0" smtClean="0">
                          <a:solidFill>
                            <a:schemeClr val="tx1"/>
                          </a:solidFill>
                          <a:effectLst/>
                          <a:latin typeface="+mj-lt"/>
                          <a:ea typeface="+mn-ea"/>
                          <a:cs typeface="+mn-cs"/>
                        </a:rPr>
                        <a:t>Objects should not move all the way through the animation</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dirty="0" smtClean="0">
                          <a:solidFill>
                            <a:schemeClr val="tx1"/>
                          </a:solidFill>
                          <a:effectLst/>
                          <a:latin typeface="+mj-lt"/>
                          <a:ea typeface="+mn-ea"/>
                          <a:cs typeface="+mn-cs"/>
                        </a:rPr>
                        <a:t>Multiple objects with different animations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Overlapping actions and timed movements.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What you see on the news animations.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3:</a:t>
            </a:r>
            <a:r>
              <a:rPr lang="en-US" dirty="0" smtClean="0">
                <a:latin typeface="Calibri" pitchFamily="34" charset="0"/>
                <a:ea typeface="Calibri" pitchFamily="34" charset="0"/>
                <a:cs typeface="Calibri" pitchFamily="34" charset="0"/>
              </a:rPr>
              <a:t> </a:t>
            </a:r>
            <a:r>
              <a:rPr lang="en-GB" dirty="0">
                <a:latin typeface="Calibri" pitchFamily="34" charset="0"/>
              </a:rPr>
              <a:t>How to </a:t>
            </a:r>
            <a:r>
              <a:rPr lang="en-GB" dirty="0" smtClean="0">
                <a:latin typeface="Calibri" pitchFamily="34" charset="0"/>
              </a:rPr>
              <a:t>Add more Objects to the Animation.</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9" y="1700808"/>
            <a:ext cx="3312367" cy="4816703"/>
          </a:xfrm>
          <a:prstGeom prst="rect">
            <a:avLst/>
          </a:prstGeom>
        </p:spPr>
        <p:txBody>
          <a:bodyPr wrap="square">
            <a:spAutoFit/>
          </a:bodyPr>
          <a:lstStyle/>
          <a:p>
            <a:r>
              <a:rPr lang="en-GB" sz="1600" b="1" dirty="0" smtClean="0"/>
              <a:t>Step 06 </a:t>
            </a:r>
            <a:r>
              <a:rPr lang="en-GB" sz="1600" dirty="0" smtClean="0"/>
              <a:t>– Next move somewhere down the line on the Logo Layer (remember every 24 frames is one second) Click on the cell where you want the logo animation time to end up.</a:t>
            </a:r>
          </a:p>
          <a:p>
            <a:endParaRPr lang="en-GB" sz="1200" dirty="0" smtClean="0"/>
          </a:p>
          <a:p>
            <a:r>
              <a:rPr lang="en-GB" sz="1600" dirty="0" smtClean="0"/>
              <a:t>Then </a:t>
            </a:r>
            <a:r>
              <a:rPr lang="en-GB" sz="1600" b="1" dirty="0" smtClean="0"/>
              <a:t>Right click </a:t>
            </a:r>
            <a:r>
              <a:rPr lang="en-GB" sz="1600" dirty="0" smtClean="0"/>
              <a:t>and </a:t>
            </a:r>
            <a:r>
              <a:rPr lang="en-GB" sz="1600" b="1" dirty="0" smtClean="0"/>
              <a:t>Insert </a:t>
            </a:r>
            <a:r>
              <a:rPr lang="en-GB" sz="1600" b="1" dirty="0" err="1" smtClean="0"/>
              <a:t>Keyframe</a:t>
            </a:r>
            <a:r>
              <a:rPr lang="en-GB" sz="1600" dirty="0" smtClean="0"/>
              <a:t>. A box and circle should now have appeared at the place you selected.</a:t>
            </a:r>
          </a:p>
          <a:p>
            <a:endParaRPr lang="en-GB" sz="1200" dirty="0"/>
          </a:p>
          <a:p>
            <a:r>
              <a:rPr lang="en-GB" sz="1600" dirty="0" smtClean="0"/>
              <a:t>Next go into the grey area between the two points you made and click once.</a:t>
            </a:r>
          </a:p>
          <a:p>
            <a:endParaRPr lang="en-GB" sz="1100" dirty="0"/>
          </a:p>
          <a:p>
            <a:r>
              <a:rPr lang="en-GB" sz="1600" dirty="0" smtClean="0"/>
              <a:t>Then </a:t>
            </a:r>
            <a:r>
              <a:rPr lang="en-GB" sz="1600" b="1" dirty="0" smtClean="0"/>
              <a:t>Right Click</a:t>
            </a:r>
            <a:r>
              <a:rPr lang="en-GB" sz="1600" dirty="0" smtClean="0"/>
              <a:t> and select </a:t>
            </a:r>
            <a:r>
              <a:rPr lang="en-GB" sz="1600" b="1" dirty="0" smtClean="0"/>
              <a:t>Create Motion Tween. </a:t>
            </a:r>
            <a:r>
              <a:rPr lang="en-GB" sz="1600" dirty="0" smtClean="0"/>
              <a:t>You will notice that there is no Arrow, this is fine as it is not a </a:t>
            </a:r>
            <a:r>
              <a:rPr lang="en-GB" sz="1600" b="1" dirty="0" smtClean="0"/>
              <a:t>Shape</a:t>
            </a:r>
            <a:r>
              <a:rPr lang="en-GB" sz="1600" dirty="0" smtClean="0"/>
              <a:t>.</a:t>
            </a:r>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Back or Previous 15">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6761" t="64739" r="34976" b="21455"/>
          <a:stretch/>
        </p:blipFill>
        <p:spPr bwMode="auto">
          <a:xfrm>
            <a:off x="3907026" y="1788488"/>
            <a:ext cx="2825214" cy="1200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3347864" y="2657379"/>
            <a:ext cx="2448272" cy="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9408" t="19488" r="20296" b="70147"/>
          <a:stretch/>
        </p:blipFill>
        <p:spPr bwMode="auto">
          <a:xfrm>
            <a:off x="3907026" y="3331215"/>
            <a:ext cx="2825214" cy="8111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27553" t="67118" r="38378" b="19636"/>
          <a:stretch/>
        </p:blipFill>
        <p:spPr bwMode="auto">
          <a:xfrm>
            <a:off x="3613152" y="4512053"/>
            <a:ext cx="3119088" cy="968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43232" t="4990" r="35840" b="86054"/>
          <a:stretch/>
        </p:blipFill>
        <p:spPr bwMode="auto">
          <a:xfrm>
            <a:off x="3635896" y="5752344"/>
            <a:ext cx="3096344" cy="6550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Arrow Connector 27"/>
          <p:cNvCxnSpPr/>
          <p:nvPr/>
        </p:nvCxnSpPr>
        <p:spPr>
          <a:xfrm>
            <a:off x="3347864" y="5824960"/>
            <a:ext cx="720080" cy="72617"/>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849169" y="4725144"/>
            <a:ext cx="2118875" cy="36004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347864" y="3573016"/>
            <a:ext cx="864096" cy="386028"/>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950386"/>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630739" cy="625434"/>
          </a:xfrm>
        </p:spPr>
        <p:txBody>
          <a:bodyPr>
            <a:normAutofit/>
          </a:bodyPr>
          <a:lstStyle/>
          <a:p>
            <a:r>
              <a:rPr lang="en-GB" sz="2400" dirty="0" smtClean="0"/>
              <a:t>3 </a:t>
            </a:r>
            <a:r>
              <a:rPr lang="en-GB" sz="2400" dirty="0"/>
              <a:t>- Animation Walkthrough Guide – </a:t>
            </a:r>
            <a:r>
              <a:rPr lang="en-GB" sz="2400" dirty="0" smtClean="0"/>
              <a:t>Adding more Objects</a:t>
            </a:r>
            <a:endParaRPr lang="en-GB" sz="24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090304697"/>
              </p:ext>
            </p:extLst>
          </p:nvPr>
        </p:nvGraphicFramePr>
        <p:xfrm>
          <a:off x="6872038" y="1772816"/>
          <a:ext cx="1948433" cy="4341163"/>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5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r h="399918">
                <a:tc>
                  <a:txBody>
                    <a:bodyPr/>
                    <a:lstStyle/>
                    <a:p>
                      <a:pPr marL="177800" indent="-177800" algn="l">
                        <a:spcAft>
                          <a:spcPts val="0"/>
                        </a:spcAft>
                        <a:buFontTx/>
                        <a:buBlip>
                          <a:blip r:embed="rId3"/>
                        </a:buBlip>
                      </a:pPr>
                      <a:endParaRPr lang="en-GB" sz="500" dirty="0" smtClean="0">
                        <a:effectLst/>
                        <a:latin typeface="Calibri" pitchFamily="34" charset="0"/>
                        <a:ea typeface="Times New Roman"/>
                        <a:cs typeface="Calibri" pitchFamily="34" charset="0"/>
                      </a:endParaRPr>
                    </a:p>
                    <a:p>
                      <a:pPr lvl="0"/>
                      <a:r>
                        <a:rPr kumimoji="0" lang="en-GB" sz="1540" kern="1200" dirty="0" smtClean="0">
                          <a:solidFill>
                            <a:schemeClr val="tx1"/>
                          </a:solidFill>
                          <a:effectLst/>
                          <a:latin typeface="+mj-lt"/>
                          <a:ea typeface="+mn-ea"/>
                          <a:cs typeface="+mn-cs"/>
                        </a:rPr>
                        <a:t>Click </a:t>
                      </a:r>
                      <a:r>
                        <a:rPr kumimoji="0" lang="en-GB" sz="1540" kern="1200" dirty="0" smtClean="0">
                          <a:solidFill>
                            <a:schemeClr val="tx1"/>
                          </a:solidFill>
                          <a:effectLst/>
                          <a:latin typeface="+mj-lt"/>
                          <a:ea typeface="+mn-ea"/>
                          <a:cs typeface="+mn-cs"/>
                          <a:hlinkClick r:id="rId4"/>
                        </a:rPr>
                        <a:t>here </a:t>
                      </a:r>
                      <a:r>
                        <a:rPr kumimoji="0" lang="en-GB" sz="1540" kern="1200" dirty="0" smtClean="0">
                          <a:solidFill>
                            <a:schemeClr val="tx1"/>
                          </a:solidFill>
                          <a:effectLst/>
                          <a:latin typeface="+mj-lt"/>
                          <a:ea typeface="+mn-ea"/>
                          <a:cs typeface="+mn-cs"/>
                        </a:rPr>
                        <a:t>for the Teach-ICT</a:t>
                      </a:r>
                      <a:r>
                        <a:rPr kumimoji="0" lang="en-GB" sz="1540" kern="1200" baseline="0" dirty="0" smtClean="0">
                          <a:solidFill>
                            <a:schemeClr val="tx1"/>
                          </a:solidFill>
                          <a:effectLst/>
                          <a:latin typeface="+mj-lt"/>
                          <a:ea typeface="+mn-ea"/>
                          <a:cs typeface="+mn-cs"/>
                        </a:rPr>
                        <a:t> tutorial</a:t>
                      </a:r>
                      <a:endParaRPr kumimoji="0" lang="en-GB" sz="1540" kern="1200" dirty="0" smtClean="0">
                        <a:solidFill>
                          <a:schemeClr val="tx1"/>
                        </a:solidFill>
                        <a:effectLst/>
                        <a:latin typeface="+mj-lt"/>
                        <a:ea typeface="+mn-ea"/>
                        <a:cs typeface="+mn-cs"/>
                      </a:endParaRPr>
                    </a:p>
                    <a:p>
                      <a:pPr lvl="0"/>
                      <a:r>
                        <a:rPr kumimoji="0" lang="en-GB" sz="1540" kern="1200" dirty="0" smtClean="0">
                          <a:solidFill>
                            <a:schemeClr val="tx1"/>
                          </a:solidFill>
                          <a:effectLst/>
                          <a:latin typeface="+mj-lt"/>
                          <a:ea typeface="+mn-ea"/>
                          <a:cs typeface="+mn-cs"/>
                        </a:rPr>
                        <a:t>Objects should not move all the way through the animation</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dirty="0" smtClean="0">
                          <a:solidFill>
                            <a:schemeClr val="tx1"/>
                          </a:solidFill>
                          <a:effectLst/>
                          <a:latin typeface="+mj-lt"/>
                          <a:ea typeface="+mn-ea"/>
                          <a:cs typeface="+mn-cs"/>
                        </a:rPr>
                        <a:t>Multiple objects with different animations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Overlapping actions and timed movements.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What you see on the news animations.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3:</a:t>
            </a:r>
            <a:r>
              <a:rPr lang="en-US" dirty="0" smtClean="0">
                <a:latin typeface="Calibri" pitchFamily="34" charset="0"/>
                <a:ea typeface="Calibri" pitchFamily="34" charset="0"/>
                <a:cs typeface="Calibri" pitchFamily="34" charset="0"/>
              </a:rPr>
              <a:t> </a:t>
            </a:r>
            <a:r>
              <a:rPr lang="en-GB" dirty="0">
                <a:latin typeface="Calibri" pitchFamily="34" charset="0"/>
              </a:rPr>
              <a:t>How to </a:t>
            </a:r>
            <a:r>
              <a:rPr lang="en-GB" dirty="0" smtClean="0">
                <a:latin typeface="Calibri" pitchFamily="34" charset="0"/>
              </a:rPr>
              <a:t>Add more Objects to the Animation.</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9" y="1700808"/>
            <a:ext cx="3312367" cy="4708981"/>
          </a:xfrm>
          <a:prstGeom prst="rect">
            <a:avLst/>
          </a:prstGeom>
        </p:spPr>
        <p:txBody>
          <a:bodyPr wrap="square">
            <a:spAutoFit/>
          </a:bodyPr>
          <a:lstStyle/>
          <a:p>
            <a:r>
              <a:rPr lang="en-GB" sz="1600" b="1" dirty="0" smtClean="0"/>
              <a:t>Step 06 </a:t>
            </a:r>
            <a:r>
              <a:rPr lang="en-GB" sz="1600" dirty="0" smtClean="0"/>
              <a:t>– Next go to the last Frame in the section and then </a:t>
            </a:r>
            <a:r>
              <a:rPr lang="en-GB" sz="1600" b="1" dirty="0" smtClean="0"/>
              <a:t>move</a:t>
            </a:r>
            <a:r>
              <a:rPr lang="en-GB" sz="1600" dirty="0" smtClean="0"/>
              <a:t> the </a:t>
            </a:r>
            <a:r>
              <a:rPr lang="en-GB" sz="1600" b="1" dirty="0" smtClean="0"/>
              <a:t>Object</a:t>
            </a:r>
            <a:r>
              <a:rPr lang="en-GB" sz="1600" dirty="0" smtClean="0"/>
              <a:t> (Logo) to where you would like it to end up.</a:t>
            </a:r>
          </a:p>
          <a:p>
            <a:endParaRPr lang="en-GB" sz="1200" dirty="0" smtClean="0"/>
          </a:p>
          <a:p>
            <a:r>
              <a:rPr lang="en-GB" sz="1600" dirty="0" smtClean="0"/>
              <a:t>You will see that a long set of dots and a line will have appeared, each of these dots represents a Frame of movement.</a:t>
            </a:r>
          </a:p>
          <a:p>
            <a:endParaRPr lang="en-GB" sz="1600" dirty="0"/>
          </a:p>
          <a:p>
            <a:r>
              <a:rPr lang="en-GB" sz="1600" dirty="0" smtClean="0"/>
              <a:t>Now </a:t>
            </a:r>
            <a:r>
              <a:rPr lang="en-GB" sz="1600" b="1" dirty="0" smtClean="0"/>
              <a:t>click</a:t>
            </a:r>
            <a:r>
              <a:rPr lang="en-GB" sz="1600" dirty="0" smtClean="0"/>
              <a:t> inside the timeline and a small round circle will have appeared on that line we talked about above.</a:t>
            </a:r>
          </a:p>
          <a:p>
            <a:endParaRPr lang="en-GB" sz="1600" dirty="0" smtClean="0"/>
          </a:p>
          <a:p>
            <a:r>
              <a:rPr lang="en-GB" sz="1600" dirty="0" smtClean="0"/>
              <a:t>Experiment with moving and bending them, this will alter the path the object takes from the first point to the last point.</a:t>
            </a:r>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Back or Previous 15">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7412" t="67054" r="37189" b="22761"/>
          <a:stretch/>
        </p:blipFill>
        <p:spPr bwMode="auto">
          <a:xfrm>
            <a:off x="3635896" y="1788488"/>
            <a:ext cx="3083732" cy="11466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3174606" y="2121863"/>
            <a:ext cx="2837554" cy="587057"/>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203" t="13573" r="23253" b="48031"/>
          <a:stretch/>
        </p:blipFill>
        <p:spPr bwMode="auto">
          <a:xfrm>
            <a:off x="3635896" y="3215308"/>
            <a:ext cx="3087128" cy="1221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Straight Arrow Connector 28"/>
          <p:cNvCxnSpPr/>
          <p:nvPr/>
        </p:nvCxnSpPr>
        <p:spPr>
          <a:xfrm>
            <a:off x="3369731" y="3546914"/>
            <a:ext cx="864096" cy="646884"/>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172"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29220" t="64593" r="39162" b="21365"/>
          <a:stretch/>
        </p:blipFill>
        <p:spPr bwMode="auto">
          <a:xfrm>
            <a:off x="3635896" y="4653136"/>
            <a:ext cx="3124196" cy="780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18532" t="43646" r="68042" b="49253"/>
          <a:stretch/>
        </p:blipFill>
        <p:spPr bwMode="auto">
          <a:xfrm>
            <a:off x="3707904" y="5657741"/>
            <a:ext cx="2917849" cy="8676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Arrow Connector 25"/>
          <p:cNvCxnSpPr/>
          <p:nvPr/>
        </p:nvCxnSpPr>
        <p:spPr>
          <a:xfrm>
            <a:off x="2649574" y="4894212"/>
            <a:ext cx="2642506" cy="119733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479274" y="6091542"/>
            <a:ext cx="2812806" cy="164086"/>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079119" y="4473116"/>
            <a:ext cx="916817" cy="756084"/>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068942"/>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630739" cy="625434"/>
          </a:xfrm>
        </p:spPr>
        <p:txBody>
          <a:bodyPr>
            <a:normAutofit/>
          </a:bodyPr>
          <a:lstStyle/>
          <a:p>
            <a:r>
              <a:rPr lang="en-GB" sz="2400" dirty="0" smtClean="0"/>
              <a:t>3 </a:t>
            </a:r>
            <a:r>
              <a:rPr lang="en-GB" sz="2400" dirty="0"/>
              <a:t>- Animation Walkthrough Guide – </a:t>
            </a:r>
            <a:r>
              <a:rPr lang="en-GB" sz="2400" dirty="0" smtClean="0"/>
              <a:t>Adding more Objects</a:t>
            </a:r>
            <a:endParaRPr lang="en-GB" sz="24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344383335"/>
              </p:ext>
            </p:extLst>
          </p:nvPr>
        </p:nvGraphicFramePr>
        <p:xfrm>
          <a:off x="6872038" y="1772816"/>
          <a:ext cx="1948433" cy="4341163"/>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5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r h="399918">
                <a:tc>
                  <a:txBody>
                    <a:bodyPr/>
                    <a:lstStyle/>
                    <a:p>
                      <a:pPr marL="177800" indent="-177800" algn="l">
                        <a:spcAft>
                          <a:spcPts val="0"/>
                        </a:spcAft>
                        <a:buFontTx/>
                        <a:buBlip>
                          <a:blip r:embed="rId3"/>
                        </a:buBlip>
                      </a:pPr>
                      <a:endParaRPr lang="en-GB" sz="500" dirty="0" smtClean="0">
                        <a:effectLst/>
                        <a:latin typeface="Calibri" pitchFamily="34" charset="0"/>
                        <a:ea typeface="Times New Roman"/>
                        <a:cs typeface="Calibri" pitchFamily="34" charset="0"/>
                      </a:endParaRPr>
                    </a:p>
                    <a:p>
                      <a:pPr lvl="0"/>
                      <a:r>
                        <a:rPr kumimoji="0" lang="en-GB" sz="1540" kern="1200" dirty="0" smtClean="0">
                          <a:solidFill>
                            <a:schemeClr val="tx1"/>
                          </a:solidFill>
                          <a:effectLst/>
                          <a:latin typeface="+mj-lt"/>
                          <a:ea typeface="+mn-ea"/>
                          <a:cs typeface="+mn-cs"/>
                        </a:rPr>
                        <a:t>Click </a:t>
                      </a:r>
                      <a:r>
                        <a:rPr kumimoji="0" lang="en-GB" sz="1540" kern="1200" dirty="0" smtClean="0">
                          <a:solidFill>
                            <a:schemeClr val="tx1"/>
                          </a:solidFill>
                          <a:effectLst/>
                          <a:latin typeface="+mj-lt"/>
                          <a:ea typeface="+mn-ea"/>
                          <a:cs typeface="+mn-cs"/>
                          <a:hlinkClick r:id="rId4"/>
                        </a:rPr>
                        <a:t>here </a:t>
                      </a:r>
                      <a:r>
                        <a:rPr kumimoji="0" lang="en-GB" sz="1540" kern="1200" dirty="0" smtClean="0">
                          <a:solidFill>
                            <a:schemeClr val="tx1"/>
                          </a:solidFill>
                          <a:effectLst/>
                          <a:latin typeface="+mj-lt"/>
                          <a:ea typeface="+mn-ea"/>
                          <a:cs typeface="+mn-cs"/>
                        </a:rPr>
                        <a:t>for the Teach-ICT</a:t>
                      </a:r>
                      <a:r>
                        <a:rPr kumimoji="0" lang="en-GB" sz="1540" kern="1200" baseline="0" dirty="0" smtClean="0">
                          <a:solidFill>
                            <a:schemeClr val="tx1"/>
                          </a:solidFill>
                          <a:effectLst/>
                          <a:latin typeface="+mj-lt"/>
                          <a:ea typeface="+mn-ea"/>
                          <a:cs typeface="+mn-cs"/>
                        </a:rPr>
                        <a:t> tutorial</a:t>
                      </a:r>
                      <a:endParaRPr kumimoji="0" lang="en-GB" sz="1540" kern="1200" dirty="0" smtClean="0">
                        <a:solidFill>
                          <a:schemeClr val="tx1"/>
                        </a:solidFill>
                        <a:effectLst/>
                        <a:latin typeface="+mj-lt"/>
                        <a:ea typeface="+mn-ea"/>
                        <a:cs typeface="+mn-cs"/>
                      </a:endParaRPr>
                    </a:p>
                    <a:p>
                      <a:pPr lvl="0"/>
                      <a:r>
                        <a:rPr kumimoji="0" lang="en-GB" sz="1540" kern="1200" dirty="0" smtClean="0">
                          <a:solidFill>
                            <a:schemeClr val="tx1"/>
                          </a:solidFill>
                          <a:effectLst/>
                          <a:latin typeface="+mj-lt"/>
                          <a:ea typeface="+mn-ea"/>
                          <a:cs typeface="+mn-cs"/>
                        </a:rPr>
                        <a:t>Objects should not move all the way through the animation</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dirty="0" smtClean="0">
                          <a:solidFill>
                            <a:schemeClr val="tx1"/>
                          </a:solidFill>
                          <a:effectLst/>
                          <a:latin typeface="+mj-lt"/>
                          <a:ea typeface="+mn-ea"/>
                          <a:cs typeface="+mn-cs"/>
                        </a:rPr>
                        <a:t>Multiple objects with different animations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Overlapping actions and timed movements.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What you see on the news animations.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3:</a:t>
            </a:r>
            <a:r>
              <a:rPr lang="en-US" dirty="0" smtClean="0">
                <a:latin typeface="Calibri" pitchFamily="34" charset="0"/>
                <a:ea typeface="Calibri" pitchFamily="34" charset="0"/>
                <a:cs typeface="Calibri" pitchFamily="34" charset="0"/>
              </a:rPr>
              <a:t> </a:t>
            </a:r>
            <a:r>
              <a:rPr lang="en-GB" dirty="0">
                <a:latin typeface="Calibri" pitchFamily="34" charset="0"/>
              </a:rPr>
              <a:t>How to </a:t>
            </a:r>
            <a:r>
              <a:rPr lang="en-GB" dirty="0" smtClean="0">
                <a:latin typeface="Calibri" pitchFamily="34" charset="0"/>
              </a:rPr>
              <a:t>Add more Objects to the Animation.</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9" y="1700808"/>
            <a:ext cx="3312367" cy="4708981"/>
          </a:xfrm>
          <a:prstGeom prst="rect">
            <a:avLst/>
          </a:prstGeom>
        </p:spPr>
        <p:txBody>
          <a:bodyPr wrap="square">
            <a:spAutoFit/>
          </a:bodyPr>
          <a:lstStyle/>
          <a:p>
            <a:r>
              <a:rPr lang="en-GB" sz="2000" b="1" dirty="0" smtClean="0"/>
              <a:t>Step 07 </a:t>
            </a:r>
            <a:r>
              <a:rPr lang="en-GB" sz="2000" dirty="0" smtClean="0"/>
              <a:t>– When you are done, we need to make sure the animation you just made stays where it is until the end of the Intro.</a:t>
            </a:r>
          </a:p>
          <a:p>
            <a:r>
              <a:rPr lang="en-GB" sz="2000" dirty="0" smtClean="0"/>
              <a:t> Go to the Cell with the </a:t>
            </a:r>
            <a:r>
              <a:rPr lang="en-GB" sz="2000" b="1" dirty="0" smtClean="0"/>
              <a:t>Larger</a:t>
            </a:r>
            <a:r>
              <a:rPr lang="en-GB" sz="2000" dirty="0" smtClean="0"/>
              <a:t> (second) Black dot immediately after the Animation we just created.</a:t>
            </a:r>
          </a:p>
          <a:p>
            <a:endParaRPr lang="en-GB" sz="2000" dirty="0"/>
          </a:p>
          <a:p>
            <a:r>
              <a:rPr lang="en-GB" sz="2000" dirty="0" smtClean="0"/>
              <a:t>Click on the </a:t>
            </a:r>
            <a:r>
              <a:rPr lang="en-GB" sz="2000" b="1" dirty="0" smtClean="0"/>
              <a:t>Onion Skin </a:t>
            </a:r>
            <a:r>
              <a:rPr lang="en-GB" sz="2000" dirty="0" smtClean="0"/>
              <a:t>Icon at the bottom of the screen. We should now see a ghost of where the animation is.</a:t>
            </a:r>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Back or Previous 15">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3253" t="62453" r="44990" b="21787"/>
          <a:stretch/>
        </p:blipFill>
        <p:spPr bwMode="auto">
          <a:xfrm>
            <a:off x="3779912" y="1844825"/>
            <a:ext cx="2893177" cy="807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3491880" y="2420888"/>
            <a:ext cx="1584176" cy="403304"/>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221"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5035" t="58582" r="59327" b="19403"/>
          <a:stretch/>
        </p:blipFill>
        <p:spPr bwMode="auto">
          <a:xfrm>
            <a:off x="3715729" y="2924943"/>
            <a:ext cx="2944503" cy="10226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8427" t="91117" r="73181" b="1353"/>
          <a:stretch/>
        </p:blipFill>
        <p:spPr bwMode="auto">
          <a:xfrm>
            <a:off x="3716247" y="4398007"/>
            <a:ext cx="2957360" cy="1492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Straight Arrow Connector 28"/>
          <p:cNvCxnSpPr/>
          <p:nvPr/>
        </p:nvCxnSpPr>
        <p:spPr>
          <a:xfrm flipV="1">
            <a:off x="3419872" y="3717032"/>
            <a:ext cx="2952328" cy="551364"/>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165597" y="4725144"/>
            <a:ext cx="1118371" cy="457071"/>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789420"/>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630739" cy="625434"/>
          </a:xfrm>
        </p:spPr>
        <p:txBody>
          <a:bodyPr>
            <a:normAutofit/>
          </a:bodyPr>
          <a:lstStyle/>
          <a:p>
            <a:r>
              <a:rPr lang="en-GB" sz="2400" dirty="0" smtClean="0"/>
              <a:t>3 </a:t>
            </a:r>
            <a:r>
              <a:rPr lang="en-GB" sz="2400" dirty="0"/>
              <a:t>- Animation Walkthrough Guide – </a:t>
            </a:r>
            <a:r>
              <a:rPr lang="en-GB" sz="2400" dirty="0" smtClean="0"/>
              <a:t>Adding more Objects</a:t>
            </a:r>
            <a:endParaRPr lang="en-GB" sz="24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992655870"/>
              </p:ext>
            </p:extLst>
          </p:nvPr>
        </p:nvGraphicFramePr>
        <p:xfrm>
          <a:off x="6872038" y="1772816"/>
          <a:ext cx="1948433" cy="4341163"/>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5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r h="399918">
                <a:tc>
                  <a:txBody>
                    <a:bodyPr/>
                    <a:lstStyle/>
                    <a:p>
                      <a:pPr marL="177800" indent="-177800" algn="l">
                        <a:spcAft>
                          <a:spcPts val="0"/>
                        </a:spcAft>
                        <a:buFontTx/>
                        <a:buBlip>
                          <a:blip r:embed="rId3"/>
                        </a:buBlip>
                      </a:pPr>
                      <a:endParaRPr lang="en-GB" sz="500" dirty="0" smtClean="0">
                        <a:effectLst/>
                        <a:latin typeface="Calibri" pitchFamily="34" charset="0"/>
                        <a:ea typeface="Times New Roman"/>
                        <a:cs typeface="Calibri" pitchFamily="34" charset="0"/>
                      </a:endParaRPr>
                    </a:p>
                    <a:p>
                      <a:pPr lvl="0"/>
                      <a:r>
                        <a:rPr kumimoji="0" lang="en-GB" sz="1540" kern="1200" dirty="0" smtClean="0">
                          <a:solidFill>
                            <a:schemeClr val="tx1"/>
                          </a:solidFill>
                          <a:effectLst/>
                          <a:latin typeface="+mj-lt"/>
                          <a:ea typeface="+mn-ea"/>
                          <a:cs typeface="+mn-cs"/>
                        </a:rPr>
                        <a:t>Click </a:t>
                      </a:r>
                      <a:r>
                        <a:rPr kumimoji="0" lang="en-GB" sz="1540" kern="1200" dirty="0" smtClean="0">
                          <a:solidFill>
                            <a:schemeClr val="tx1"/>
                          </a:solidFill>
                          <a:effectLst/>
                          <a:latin typeface="+mj-lt"/>
                          <a:ea typeface="+mn-ea"/>
                          <a:cs typeface="+mn-cs"/>
                          <a:hlinkClick r:id="rId4"/>
                        </a:rPr>
                        <a:t>here </a:t>
                      </a:r>
                      <a:r>
                        <a:rPr kumimoji="0" lang="en-GB" sz="1540" kern="1200" dirty="0" smtClean="0">
                          <a:solidFill>
                            <a:schemeClr val="tx1"/>
                          </a:solidFill>
                          <a:effectLst/>
                          <a:latin typeface="+mj-lt"/>
                          <a:ea typeface="+mn-ea"/>
                          <a:cs typeface="+mn-cs"/>
                        </a:rPr>
                        <a:t>for the Teach-ICT</a:t>
                      </a:r>
                      <a:r>
                        <a:rPr kumimoji="0" lang="en-GB" sz="1540" kern="1200" baseline="0" dirty="0" smtClean="0">
                          <a:solidFill>
                            <a:schemeClr val="tx1"/>
                          </a:solidFill>
                          <a:effectLst/>
                          <a:latin typeface="+mj-lt"/>
                          <a:ea typeface="+mn-ea"/>
                          <a:cs typeface="+mn-cs"/>
                        </a:rPr>
                        <a:t> tutorial</a:t>
                      </a:r>
                      <a:endParaRPr kumimoji="0" lang="en-GB" sz="1540" kern="1200" dirty="0" smtClean="0">
                        <a:solidFill>
                          <a:schemeClr val="tx1"/>
                        </a:solidFill>
                        <a:effectLst/>
                        <a:latin typeface="+mj-lt"/>
                        <a:ea typeface="+mn-ea"/>
                        <a:cs typeface="+mn-cs"/>
                      </a:endParaRPr>
                    </a:p>
                    <a:p>
                      <a:pPr lvl="0"/>
                      <a:r>
                        <a:rPr kumimoji="0" lang="en-GB" sz="1540" kern="1200" dirty="0" smtClean="0">
                          <a:solidFill>
                            <a:schemeClr val="tx1"/>
                          </a:solidFill>
                          <a:effectLst/>
                          <a:latin typeface="+mj-lt"/>
                          <a:ea typeface="+mn-ea"/>
                          <a:cs typeface="+mn-cs"/>
                        </a:rPr>
                        <a:t>Objects should not move all the way through the animation</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dirty="0" smtClean="0">
                          <a:solidFill>
                            <a:schemeClr val="tx1"/>
                          </a:solidFill>
                          <a:effectLst/>
                          <a:latin typeface="+mj-lt"/>
                          <a:ea typeface="+mn-ea"/>
                          <a:cs typeface="+mn-cs"/>
                        </a:rPr>
                        <a:t>Multiple objects with different animations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Overlapping actions and timed movements.</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540" kern="1200" baseline="0" dirty="0" smtClean="0">
                          <a:solidFill>
                            <a:schemeClr val="tx1"/>
                          </a:solidFill>
                          <a:effectLst/>
                          <a:latin typeface="+mj-lt"/>
                          <a:ea typeface="+mn-ea"/>
                          <a:cs typeface="+mn-cs"/>
                        </a:rPr>
                        <a:t>What you see on the news animations.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0000"/>
                        </a:gs>
                        <a:gs pos="50000">
                          <a:schemeClr val="accent6">
                            <a:lumMod val="60000"/>
                            <a:lumOff val="40000"/>
                          </a:schemeClr>
                        </a:gs>
                        <a:gs pos="100000">
                          <a:schemeClr val="bg1"/>
                        </a:gs>
                      </a:gsLst>
                      <a:lin ang="16200000" scaled="0"/>
                    </a:gra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3:</a:t>
            </a:r>
            <a:r>
              <a:rPr lang="en-US" dirty="0" smtClean="0">
                <a:latin typeface="Calibri" pitchFamily="34" charset="0"/>
                <a:ea typeface="Calibri" pitchFamily="34" charset="0"/>
                <a:cs typeface="Calibri" pitchFamily="34" charset="0"/>
              </a:rPr>
              <a:t> </a:t>
            </a:r>
            <a:r>
              <a:rPr lang="en-GB" dirty="0">
                <a:latin typeface="Calibri" pitchFamily="34" charset="0"/>
              </a:rPr>
              <a:t>How to </a:t>
            </a:r>
            <a:r>
              <a:rPr lang="en-GB" dirty="0" smtClean="0">
                <a:latin typeface="Calibri" pitchFamily="34" charset="0"/>
              </a:rPr>
              <a:t>Add more Objects to the Animation.</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9" y="1700808"/>
            <a:ext cx="3312367" cy="5016758"/>
          </a:xfrm>
          <a:prstGeom prst="rect">
            <a:avLst/>
          </a:prstGeom>
        </p:spPr>
        <p:txBody>
          <a:bodyPr wrap="square">
            <a:spAutoFit/>
          </a:bodyPr>
          <a:lstStyle/>
          <a:p>
            <a:r>
              <a:rPr lang="en-GB" sz="2000" b="1" dirty="0" smtClean="0"/>
              <a:t>Step 08 </a:t>
            </a:r>
            <a:r>
              <a:rPr lang="en-GB" sz="2000" dirty="0" smtClean="0"/>
              <a:t>– Now move the object (Logo) to be over the position the last animated logo finished on.</a:t>
            </a:r>
          </a:p>
          <a:p>
            <a:endParaRPr lang="en-GB" sz="2000" dirty="0"/>
          </a:p>
          <a:p>
            <a:r>
              <a:rPr lang="en-GB" sz="2000" dirty="0" smtClean="0"/>
              <a:t>From Here</a:t>
            </a:r>
          </a:p>
          <a:p>
            <a:r>
              <a:rPr lang="en-GB" sz="2000" dirty="0" smtClean="0"/>
              <a:t>To Here</a:t>
            </a:r>
          </a:p>
          <a:p>
            <a:r>
              <a:rPr lang="en-GB" sz="2000" dirty="0" smtClean="0"/>
              <a:t>Now the Logo file should be in that spot to the end of the animation, unless you intent on putting in additional animations onto it.</a:t>
            </a:r>
          </a:p>
          <a:p>
            <a:r>
              <a:rPr lang="en-GB" sz="2000" dirty="0" smtClean="0"/>
              <a:t>Now repeat the process from Step 5, Slide 20 for the rest of the objects.</a:t>
            </a:r>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Back or Previous 15">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201"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335" t="11007" r="21121" b="34888"/>
          <a:stretch/>
        </p:blipFill>
        <p:spPr bwMode="auto">
          <a:xfrm>
            <a:off x="3635895" y="1788488"/>
            <a:ext cx="3080721" cy="14639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l="35840" t="10774" r="22328" b="42211"/>
          <a:stretch/>
        </p:blipFill>
        <p:spPr bwMode="auto">
          <a:xfrm>
            <a:off x="3635894" y="3425793"/>
            <a:ext cx="3080721" cy="1946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Straight Arrow Connector 28"/>
          <p:cNvCxnSpPr/>
          <p:nvPr/>
        </p:nvCxnSpPr>
        <p:spPr>
          <a:xfrm>
            <a:off x="1403648" y="3789040"/>
            <a:ext cx="3600400" cy="72008"/>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1763688" y="2852936"/>
            <a:ext cx="2160240" cy="572857"/>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9934"/>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630739" cy="625434"/>
          </a:xfrm>
        </p:spPr>
        <p:txBody>
          <a:bodyPr>
            <a:normAutofit/>
          </a:bodyPr>
          <a:lstStyle/>
          <a:p>
            <a:r>
              <a:rPr lang="en-GB" sz="2400" dirty="0" smtClean="0"/>
              <a:t>3 </a:t>
            </a:r>
            <a:r>
              <a:rPr lang="en-GB" sz="2400" dirty="0"/>
              <a:t>- Animation Walkthrough Guide – </a:t>
            </a:r>
            <a:r>
              <a:rPr lang="en-GB" sz="2400" dirty="0" smtClean="0"/>
              <a:t>Adding more Objects</a:t>
            </a:r>
            <a:endParaRPr lang="en-GB" sz="24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935975290"/>
              </p:ext>
            </p:extLst>
          </p:nvPr>
        </p:nvGraphicFramePr>
        <p:xfrm>
          <a:off x="6872038" y="1772816"/>
          <a:ext cx="1948433" cy="4060747"/>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4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2">
                            <a:lumMod val="60000"/>
                            <a:lumOff val="40000"/>
                          </a:schemeClr>
                        </a:gs>
                        <a:gs pos="50000">
                          <a:schemeClr val="tx2">
                            <a:lumMod val="40000"/>
                            <a:lumOff val="60000"/>
                          </a:schemeClr>
                        </a:gs>
                        <a:gs pos="100000">
                          <a:schemeClr val="accent3">
                            <a:lumMod val="20000"/>
                            <a:lumOff val="80000"/>
                          </a:schemeClr>
                        </a:gs>
                      </a:gsLst>
                      <a:lin ang="16200000" scaled="0"/>
                    </a:gradFill>
                  </a:tcPr>
                </a:tc>
              </a:tr>
              <a:tr h="399918">
                <a:tc>
                  <a:txBody>
                    <a:bodyPr/>
                    <a:lstStyle/>
                    <a:p>
                      <a:pPr marL="177800" indent="-177800" algn="l">
                        <a:spcAft>
                          <a:spcPts val="0"/>
                        </a:spcAft>
                        <a:buFontTx/>
                        <a:buBlip>
                          <a:blip r:embed="rId3"/>
                        </a:buBlip>
                      </a:pPr>
                      <a:endParaRPr lang="en-GB" sz="400" dirty="0" smtClean="0">
                        <a:effectLst/>
                        <a:latin typeface="Calibri" pitchFamily="34" charset="0"/>
                        <a:ea typeface="Times New Roman"/>
                        <a:cs typeface="Calibri" pitchFamily="34" charset="0"/>
                      </a:endParaRPr>
                    </a:p>
                    <a:p>
                      <a:pPr lvl="0"/>
                      <a:r>
                        <a:rPr kumimoji="0" lang="en-GB" sz="1400" kern="1200" dirty="0" smtClean="0">
                          <a:solidFill>
                            <a:schemeClr val="tx1"/>
                          </a:solidFill>
                          <a:effectLst/>
                          <a:latin typeface="+mj-lt"/>
                          <a:ea typeface="+mn-ea"/>
                          <a:cs typeface="+mn-cs"/>
                        </a:rPr>
                        <a:t>Click </a:t>
                      </a:r>
                      <a:r>
                        <a:rPr kumimoji="0" lang="en-GB" sz="1400" kern="1200" dirty="0" smtClean="0">
                          <a:solidFill>
                            <a:schemeClr val="tx1"/>
                          </a:solidFill>
                          <a:effectLst/>
                          <a:latin typeface="+mj-lt"/>
                          <a:ea typeface="+mn-ea"/>
                          <a:cs typeface="+mn-cs"/>
                          <a:hlinkClick r:id="rId4"/>
                        </a:rPr>
                        <a:t>here </a:t>
                      </a:r>
                      <a:r>
                        <a:rPr kumimoji="0" lang="en-GB" sz="1400" kern="1200" dirty="0" smtClean="0">
                          <a:solidFill>
                            <a:schemeClr val="tx1"/>
                          </a:solidFill>
                          <a:effectLst/>
                          <a:latin typeface="+mj-lt"/>
                          <a:ea typeface="+mn-ea"/>
                          <a:cs typeface="+mn-cs"/>
                        </a:rPr>
                        <a:t>for the Teach-ICT</a:t>
                      </a:r>
                      <a:r>
                        <a:rPr kumimoji="0" lang="en-GB" sz="1400" kern="1200" baseline="0" dirty="0" smtClean="0">
                          <a:solidFill>
                            <a:schemeClr val="tx1"/>
                          </a:solidFill>
                          <a:effectLst/>
                          <a:latin typeface="+mj-lt"/>
                          <a:ea typeface="+mn-ea"/>
                          <a:cs typeface="+mn-cs"/>
                        </a:rPr>
                        <a:t> tutorial</a:t>
                      </a:r>
                      <a:endParaRPr kumimoji="0" lang="en-GB" sz="1400" kern="1200" dirty="0" smtClean="0">
                        <a:solidFill>
                          <a:schemeClr val="tx1"/>
                        </a:solidFill>
                        <a:effectLst/>
                        <a:latin typeface="+mj-lt"/>
                        <a:ea typeface="+mn-ea"/>
                        <a:cs typeface="+mn-cs"/>
                      </a:endParaRPr>
                    </a:p>
                    <a:p>
                      <a:pPr lvl="0"/>
                      <a:r>
                        <a:rPr kumimoji="0" lang="en-GB" sz="1400" kern="1200" dirty="0" smtClean="0">
                          <a:solidFill>
                            <a:schemeClr val="tx1"/>
                          </a:solidFill>
                          <a:effectLst/>
                          <a:latin typeface="+mj-lt"/>
                          <a:ea typeface="+mn-ea"/>
                          <a:cs typeface="+mn-cs"/>
                        </a:rPr>
                        <a:t>Objects should not move all the way through the animation</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kern="1200" dirty="0" smtClean="0">
                          <a:solidFill>
                            <a:schemeClr val="tx1"/>
                          </a:solidFill>
                          <a:effectLst/>
                          <a:latin typeface="+mj-lt"/>
                          <a:ea typeface="+mn-ea"/>
                          <a:cs typeface="+mn-cs"/>
                        </a:rPr>
                        <a:t>Allows you to focus on an object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kern="1200" baseline="0" dirty="0" smtClean="0">
                          <a:solidFill>
                            <a:schemeClr val="tx1"/>
                          </a:solidFill>
                          <a:effectLst/>
                          <a:latin typeface="+mj-lt"/>
                          <a:ea typeface="+mn-ea"/>
                          <a:cs typeface="+mn-cs"/>
                        </a:rPr>
                        <a:t>Allows control over what happens to it.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kern="1200" baseline="0" dirty="0" smtClean="0">
                          <a:solidFill>
                            <a:schemeClr val="tx1"/>
                          </a:solidFill>
                          <a:effectLst/>
                          <a:latin typeface="+mj-lt"/>
                          <a:ea typeface="+mn-ea"/>
                          <a:cs typeface="+mn-cs"/>
                        </a:rPr>
                        <a:t>Can Zoom off the screen.</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kern="1200" baseline="0" dirty="0" smtClean="0">
                          <a:solidFill>
                            <a:schemeClr val="tx1"/>
                          </a:solidFill>
                          <a:effectLst/>
                          <a:latin typeface="+mj-lt"/>
                          <a:ea typeface="+mn-ea"/>
                          <a:cs typeface="+mn-cs"/>
                        </a:rPr>
                        <a:t>Can look like the camera is zooming in.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2">
                            <a:lumMod val="60000"/>
                            <a:lumOff val="40000"/>
                          </a:schemeClr>
                        </a:gs>
                        <a:gs pos="50000">
                          <a:schemeClr val="tx2">
                            <a:lumMod val="40000"/>
                            <a:lumOff val="60000"/>
                          </a:schemeClr>
                        </a:gs>
                        <a:gs pos="100000">
                          <a:schemeClr val="accent3">
                            <a:lumMod val="20000"/>
                            <a:lumOff val="80000"/>
                          </a:schemeClr>
                        </a:gs>
                      </a:gsLst>
                      <a:lin ang="16200000" scaled="0"/>
                    </a:gra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4:</a:t>
            </a:r>
            <a:r>
              <a:rPr lang="en-US" dirty="0" smtClean="0">
                <a:latin typeface="Calibri" pitchFamily="34" charset="0"/>
                <a:ea typeface="Calibri" pitchFamily="34" charset="0"/>
                <a:cs typeface="Calibri" pitchFamily="34" charset="0"/>
              </a:rPr>
              <a:t> </a:t>
            </a:r>
            <a:r>
              <a:rPr lang="en-GB" dirty="0">
                <a:latin typeface="Calibri" pitchFamily="34" charset="0"/>
              </a:rPr>
              <a:t>How to </a:t>
            </a:r>
            <a:r>
              <a:rPr lang="en-GB" dirty="0" smtClean="0">
                <a:latin typeface="Calibri" pitchFamily="34" charset="0"/>
              </a:rPr>
              <a:t>Zoom In and Zoom Out of an Object.</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9" y="1700808"/>
            <a:ext cx="3312367" cy="4801314"/>
          </a:xfrm>
          <a:prstGeom prst="rect">
            <a:avLst/>
          </a:prstGeom>
        </p:spPr>
        <p:txBody>
          <a:bodyPr wrap="square">
            <a:spAutoFit/>
          </a:bodyPr>
          <a:lstStyle/>
          <a:p>
            <a:r>
              <a:rPr lang="en-GB" sz="2000" b="1" dirty="0" smtClean="0"/>
              <a:t>Step 01 </a:t>
            </a:r>
            <a:r>
              <a:rPr lang="en-GB" sz="2000" dirty="0" smtClean="0"/>
              <a:t>– Now we have mastered putting things on to the timeline and making them move, everything after this is tricks placed on objects in the timeline.</a:t>
            </a:r>
          </a:p>
          <a:p>
            <a:endParaRPr lang="en-GB" sz="1200" dirty="0"/>
          </a:p>
          <a:p>
            <a:r>
              <a:rPr lang="en-GB" sz="2000" dirty="0" smtClean="0"/>
              <a:t>For this we will set the timings on an object so it zooms in or out of the screen.</a:t>
            </a:r>
          </a:p>
          <a:p>
            <a:endParaRPr lang="en-GB" sz="1400" dirty="0"/>
          </a:p>
          <a:p>
            <a:r>
              <a:rPr lang="en-GB" sz="2000" dirty="0" smtClean="0"/>
              <a:t>First </a:t>
            </a:r>
            <a:r>
              <a:rPr lang="en-GB" sz="2000" b="1" dirty="0" smtClean="0"/>
              <a:t>Select</a:t>
            </a:r>
            <a:r>
              <a:rPr lang="en-GB" sz="2000" dirty="0" smtClean="0"/>
              <a:t> the object on the timeline. And click the </a:t>
            </a:r>
            <a:r>
              <a:rPr lang="en-GB" sz="2000" b="1" dirty="0" smtClean="0"/>
              <a:t>frame</a:t>
            </a:r>
            <a:r>
              <a:rPr lang="en-GB" sz="2000" dirty="0" smtClean="0"/>
              <a:t> where you want the zoom to start.</a:t>
            </a:r>
            <a:endParaRPr lang="en-GB" sz="2000" dirty="0"/>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Back or Previous 15">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489" t="48787" r="65236" b="15672"/>
          <a:stretch/>
        </p:blipFill>
        <p:spPr bwMode="auto">
          <a:xfrm>
            <a:off x="3670337" y="1844584"/>
            <a:ext cx="3024335" cy="187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Arrow Connector 28"/>
          <p:cNvCxnSpPr/>
          <p:nvPr/>
        </p:nvCxnSpPr>
        <p:spPr>
          <a:xfrm flipV="1">
            <a:off x="3347864" y="3502612"/>
            <a:ext cx="2232248" cy="2086628"/>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2627784" y="3502612"/>
            <a:ext cx="1512168" cy="165458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48995"/>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1"/>
          <p:cNvSpPr txBox="1">
            <a:spLocks/>
          </p:cNvSpPr>
          <p:nvPr/>
        </p:nvSpPr>
        <p:spPr>
          <a:xfrm>
            <a:off x="219621" y="1092845"/>
            <a:ext cx="8715375" cy="5007894"/>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95250" marR="0" lvl="0" indent="0" algn="l" defTabSz="914400" rtl="0" eaLnBrk="1" fontAlgn="auto" latinLnBrk="0" hangingPunct="1">
              <a:lnSpc>
                <a:spcPct val="100000"/>
              </a:lnSpc>
              <a:spcBef>
                <a:spcPts val="0"/>
              </a:spcBef>
              <a:spcAft>
                <a:spcPts val="600"/>
              </a:spcAft>
              <a:buClr>
                <a:schemeClr val="accent1"/>
              </a:buClr>
              <a:buSzPct val="68000"/>
              <a:buFont typeface="Wingdings 3"/>
              <a:buNone/>
              <a:tabLst/>
              <a:defRPr/>
            </a:pPr>
            <a:endParaRPr kumimoji="0" lang="en-GB" sz="17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sp>
        <p:nvSpPr>
          <p:cNvPr id="3074" name="Title 1"/>
          <p:cNvSpPr>
            <a:spLocks noGrp="1"/>
          </p:cNvSpPr>
          <p:nvPr>
            <p:ph type="title"/>
          </p:nvPr>
        </p:nvSpPr>
        <p:spPr>
          <a:xfrm>
            <a:off x="249375" y="-115190"/>
            <a:ext cx="8229600" cy="857256"/>
          </a:xfrm>
        </p:spPr>
        <p:txBody>
          <a:bodyPr>
            <a:normAutofit/>
          </a:bodyPr>
          <a:lstStyle/>
          <a:p>
            <a:r>
              <a:rPr lang="en-GB" sz="3200" dirty="0" smtClean="0"/>
              <a:t>LO1 – Assessment (P, M, D)</a:t>
            </a:r>
            <a:endParaRPr lang="en-GB" sz="3200" b="1" dirty="0" smtClean="0"/>
          </a:p>
        </p:txBody>
      </p:sp>
      <p:sp>
        <p:nvSpPr>
          <p:cNvPr id="5" name="Content Placeholder 1"/>
          <p:cNvSpPr>
            <a:spLocks noGrp="1"/>
          </p:cNvSpPr>
          <p:nvPr>
            <p:ph idx="4294967295"/>
          </p:nvPr>
        </p:nvSpPr>
        <p:spPr>
          <a:xfrm>
            <a:off x="214343" y="1085402"/>
            <a:ext cx="8715375" cy="5583958"/>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pPr marL="95250" indent="0">
              <a:buNone/>
            </a:pPr>
            <a:r>
              <a:rPr lang="en-GB" sz="1700" dirty="0" smtClean="0"/>
              <a:t> </a:t>
            </a:r>
          </a:p>
        </p:txBody>
      </p:sp>
      <p:graphicFrame>
        <p:nvGraphicFramePr>
          <p:cNvPr id="2" name="Table 1"/>
          <p:cNvGraphicFramePr>
            <a:graphicFrameLocks noGrp="1"/>
          </p:cNvGraphicFramePr>
          <p:nvPr>
            <p:extLst>
              <p:ext uri="{D42A27DB-BD31-4B8C-83A1-F6EECF244321}">
                <p14:modId xmlns:p14="http://schemas.microsoft.com/office/powerpoint/2010/main" val="1289606280"/>
              </p:ext>
            </p:extLst>
          </p:nvPr>
        </p:nvGraphicFramePr>
        <p:xfrm>
          <a:off x="395536" y="1184948"/>
          <a:ext cx="8352927" cy="5454270"/>
        </p:xfrm>
        <a:graphic>
          <a:graphicData uri="http://schemas.openxmlformats.org/drawingml/2006/table">
            <a:tbl>
              <a:tblPr>
                <a:tableStyleId>{5C22544A-7EE6-4342-B048-85BDC9FD1C3A}</a:tableStyleId>
              </a:tblPr>
              <a:tblGrid>
                <a:gridCol w="756204"/>
                <a:gridCol w="6946825"/>
                <a:gridCol w="649898"/>
              </a:tblGrid>
              <a:tr h="175095">
                <a:tc>
                  <a:txBody>
                    <a:bodyPr/>
                    <a:lstStyle/>
                    <a:p>
                      <a:pPr algn="ctr">
                        <a:spcAft>
                          <a:spcPts val="0"/>
                        </a:spcAft>
                      </a:pPr>
                      <a:r>
                        <a:rPr lang="en-GB" sz="900" dirty="0">
                          <a:effectLst/>
                        </a:rPr>
                        <a:t>Task </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900" dirty="0">
                          <a:effectLst/>
                        </a:rPr>
                        <a:t>ACTIVITIES</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800">
                          <a:effectLst/>
                        </a:rPr>
                        <a:t>Grade</a:t>
                      </a:r>
                      <a:endParaRPr lang="en-GB" sz="8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954">
                <a:tc gridSpan="3">
                  <a:txBody>
                    <a:bodyPr/>
                    <a:lstStyle/>
                    <a:p>
                      <a:pPr>
                        <a:spcAft>
                          <a:spcPts val="0"/>
                        </a:spcAft>
                      </a:pPr>
                      <a:r>
                        <a:rPr lang="en-GB" sz="1050" b="1" dirty="0">
                          <a:effectLst/>
                        </a:rPr>
                        <a:t>Section 1 – Banner on Page template</a:t>
                      </a:r>
                      <a:endParaRPr lang="en-GB" sz="1000" b="1"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r>
              <a:tr h="175095">
                <a:tc>
                  <a:txBody>
                    <a:bodyPr/>
                    <a:lstStyle/>
                    <a:p>
                      <a:pPr algn="ctr">
                        <a:spcAft>
                          <a:spcPts val="0"/>
                        </a:spcAft>
                      </a:pPr>
                      <a:r>
                        <a:rPr lang="en-GB" sz="900">
                          <a:effectLst/>
                        </a:rPr>
                        <a:t>1</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GB" sz="900" dirty="0">
                          <a:effectLst/>
                        </a:rPr>
                        <a:t>Banner present, full width of page</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95">
                <a:tc>
                  <a:txBody>
                    <a:bodyPr/>
                    <a:lstStyle/>
                    <a:p>
                      <a:pPr algn="ctr">
                        <a:spcAft>
                          <a:spcPts val="0"/>
                        </a:spcAft>
                      </a:pPr>
                      <a:r>
                        <a:rPr lang="en-GB" sz="900">
                          <a:effectLst/>
                        </a:rPr>
                        <a:t>2</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GB" sz="900" dirty="0">
                          <a:effectLst/>
                        </a:rPr>
                        <a:t>Suitable text on banner – </a:t>
                      </a:r>
                      <a:r>
                        <a:rPr lang="en-GB" sz="900" dirty="0" err="1">
                          <a:effectLst/>
                        </a:rPr>
                        <a:t>eg</a:t>
                      </a:r>
                      <a:r>
                        <a:rPr lang="en-GB" sz="900" dirty="0">
                          <a:effectLst/>
                        </a:rPr>
                        <a:t> Under-18 Zone</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95">
                <a:tc>
                  <a:txBody>
                    <a:bodyPr/>
                    <a:lstStyle/>
                    <a:p>
                      <a:pPr algn="ctr">
                        <a:spcAft>
                          <a:spcPts val="0"/>
                        </a:spcAft>
                      </a:pPr>
                      <a:r>
                        <a:rPr lang="en-GB" sz="900">
                          <a:effectLst/>
                        </a:rPr>
                        <a:t>3</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GB" sz="900" dirty="0">
                          <a:effectLst/>
                        </a:rPr>
                        <a:t>Correct logo within banner, proportions retained</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95">
                <a:tc>
                  <a:txBody>
                    <a:bodyPr/>
                    <a:lstStyle/>
                    <a:p>
                      <a:pPr algn="ctr">
                        <a:spcAft>
                          <a:spcPts val="0"/>
                        </a:spcAft>
                      </a:pPr>
                      <a:r>
                        <a:rPr lang="en-GB" sz="900">
                          <a:effectLst/>
                        </a:rPr>
                        <a:t>4</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GB" sz="900" dirty="0">
                          <a:effectLst/>
                        </a:rPr>
                        <a:t>Logo is hyperlinked to smartsleisurepark.co.uk</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954">
                <a:tc gridSpan="3">
                  <a:txBody>
                    <a:bodyPr/>
                    <a:lstStyle/>
                    <a:p>
                      <a:pPr>
                        <a:spcAft>
                          <a:spcPts val="0"/>
                        </a:spcAft>
                      </a:pPr>
                      <a:r>
                        <a:rPr lang="en-GB" sz="1050" b="1" dirty="0">
                          <a:effectLst/>
                        </a:rPr>
                        <a:t>Section 2 – Use of Images</a:t>
                      </a:r>
                      <a:endParaRPr lang="en-GB" sz="1000" b="1"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r>
              <a:tr h="175095">
                <a:tc>
                  <a:txBody>
                    <a:bodyPr/>
                    <a:lstStyle/>
                    <a:p>
                      <a:pPr algn="ctr">
                        <a:spcAft>
                          <a:spcPts val="0"/>
                        </a:spcAft>
                      </a:pPr>
                      <a:r>
                        <a:rPr lang="en-GB" sz="900">
                          <a:effectLst/>
                        </a:rPr>
                        <a:t>1</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GB" sz="900" dirty="0">
                          <a:effectLst/>
                        </a:rPr>
                        <a:t>Map of park included on home page (may be </a:t>
                      </a:r>
                      <a:r>
                        <a:rPr lang="en-GB" sz="900" dirty="0" smtClean="0">
                          <a:effectLst/>
                        </a:rPr>
                        <a:t>edited)</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460">
                <a:tc>
                  <a:txBody>
                    <a:bodyPr/>
                    <a:lstStyle/>
                    <a:p>
                      <a:pPr algn="ctr">
                        <a:spcAft>
                          <a:spcPts val="0"/>
                        </a:spcAft>
                      </a:pPr>
                      <a:r>
                        <a:rPr lang="en-GB" sz="900">
                          <a:effectLst/>
                        </a:rPr>
                        <a:t>2</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Map edited to draw attention to at least two locations/activities featured on microsite</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95">
                <a:tc>
                  <a:txBody>
                    <a:bodyPr/>
                    <a:lstStyle/>
                    <a:p>
                      <a:pPr algn="ctr">
                        <a:spcAft>
                          <a:spcPts val="0"/>
                        </a:spcAft>
                      </a:pPr>
                      <a:r>
                        <a:rPr lang="en-GB" sz="900">
                          <a:effectLst/>
                        </a:rPr>
                        <a:t>3</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Image showing only one type of product on sale in shop (from shop.jpg)</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95">
                <a:tc>
                  <a:txBody>
                    <a:bodyPr/>
                    <a:lstStyle/>
                    <a:p>
                      <a:pPr algn="ctr">
                        <a:spcAft>
                          <a:spcPts val="0"/>
                        </a:spcAft>
                      </a:pPr>
                      <a:r>
                        <a:rPr lang="en-GB" sz="900">
                          <a:effectLst/>
                        </a:rPr>
                        <a:t>4</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GB" sz="900" dirty="0">
                          <a:effectLst/>
                        </a:rPr>
                        <a:t>Image is well cropped and not distorted</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460">
                <a:tc>
                  <a:txBody>
                    <a:bodyPr/>
                    <a:lstStyle/>
                    <a:p>
                      <a:pPr algn="ctr">
                        <a:spcAft>
                          <a:spcPts val="0"/>
                        </a:spcAft>
                      </a:pPr>
                      <a:r>
                        <a:rPr lang="en-GB" sz="900">
                          <a:effectLst/>
                        </a:rPr>
                        <a:t>5</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Cropped image links to shop.jpg or suitable edited version showing range of products</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95">
                <a:tc>
                  <a:txBody>
                    <a:bodyPr/>
                    <a:lstStyle/>
                    <a:p>
                      <a:pPr algn="ctr">
                        <a:spcAft>
                          <a:spcPts val="0"/>
                        </a:spcAft>
                      </a:pPr>
                      <a:r>
                        <a:rPr lang="en-GB" sz="900">
                          <a:effectLst/>
                        </a:rPr>
                        <a:t>6</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GB" sz="900" dirty="0">
                          <a:effectLst/>
                        </a:rPr>
                        <a:t>Onion café menu included and legible on screen</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95">
                <a:tc>
                  <a:txBody>
                    <a:bodyPr/>
                    <a:lstStyle/>
                    <a:p>
                      <a:pPr algn="ctr">
                        <a:spcAft>
                          <a:spcPts val="0"/>
                        </a:spcAft>
                      </a:pPr>
                      <a:r>
                        <a:rPr lang="en-GB" sz="900">
                          <a:effectLst/>
                        </a:rPr>
                        <a:t>7</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GB" sz="900" dirty="0">
                          <a:effectLst/>
                        </a:rPr>
                        <a:t>Onion café menu image compressed to &lt;350KB</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95">
                <a:tc>
                  <a:txBody>
                    <a:bodyPr/>
                    <a:lstStyle/>
                    <a:p>
                      <a:pPr algn="ctr">
                        <a:spcAft>
                          <a:spcPts val="0"/>
                        </a:spcAft>
                      </a:pPr>
                      <a:r>
                        <a:rPr lang="en-GB" sz="900">
                          <a:effectLst/>
                        </a:rPr>
                        <a:t>8</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Suitable thumbnails created for clubs introduction page</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954">
                <a:tc gridSpan="3">
                  <a:txBody>
                    <a:bodyPr/>
                    <a:lstStyle/>
                    <a:p>
                      <a:pPr>
                        <a:spcAft>
                          <a:spcPts val="0"/>
                        </a:spcAft>
                      </a:pPr>
                      <a:r>
                        <a:rPr lang="en-GB" sz="1050" b="1" dirty="0">
                          <a:effectLst/>
                        </a:rPr>
                        <a:t>Section 3 – Website Links</a:t>
                      </a:r>
                      <a:endParaRPr lang="en-GB" sz="1000" b="1"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r>
              <a:tr h="233460">
                <a:tc>
                  <a:txBody>
                    <a:bodyPr/>
                    <a:lstStyle/>
                    <a:p>
                      <a:pPr algn="ctr">
                        <a:spcAft>
                          <a:spcPts val="0"/>
                        </a:spcAft>
                      </a:pPr>
                      <a:r>
                        <a:rPr lang="en-GB" sz="900" dirty="0">
                          <a:effectLst/>
                        </a:rPr>
                        <a:t>1</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At least one correctly functional email link is included (but not necessarily to the addresses given in Smarts Info)</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a:effectLst/>
                        </a:rPr>
                        <a:t>/1</a:t>
                      </a:r>
                      <a:endParaRPr lang="en-GB" sz="90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3650">
                <a:tc>
                  <a:txBody>
                    <a:bodyPr/>
                    <a:lstStyle/>
                    <a:p>
                      <a:pPr algn="ctr">
                        <a:spcAft>
                          <a:spcPts val="0"/>
                        </a:spcAft>
                      </a:pPr>
                      <a:r>
                        <a:rPr lang="en-GB" sz="900">
                          <a:effectLst/>
                        </a:rPr>
                        <a:t>2</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Any two of the following emails links are included:</a:t>
                      </a:r>
                    </a:p>
                    <a:p>
                      <a:pPr>
                        <a:spcAft>
                          <a:spcPts val="0"/>
                        </a:spcAft>
                      </a:pPr>
                      <a:r>
                        <a:rPr lang="en-GB" sz="900" dirty="0" smtClean="0">
                          <a:effectLst/>
                          <a:hlinkClick r:id="rId3"/>
                        </a:rPr>
                        <a:t>info@smartsleisurepark.co.uk</a:t>
                      </a:r>
                      <a:r>
                        <a:rPr lang="en-GB" sz="900" dirty="0" smtClean="0">
                          <a:effectLst/>
                        </a:rPr>
                        <a:t>, </a:t>
                      </a:r>
                      <a:r>
                        <a:rPr lang="en-GB" sz="900" dirty="0" smtClean="0">
                          <a:effectLst/>
                          <a:hlinkClick r:id="rId4"/>
                        </a:rPr>
                        <a:t>shop@smartsleisurepark.co.uk</a:t>
                      </a:r>
                      <a:r>
                        <a:rPr lang="en-GB" sz="900" dirty="0" smtClean="0">
                          <a:effectLst/>
                        </a:rPr>
                        <a:t>, </a:t>
                      </a:r>
                      <a:r>
                        <a:rPr lang="en-GB" sz="900" dirty="0" smtClean="0">
                          <a:effectLst/>
                          <a:hlinkClick r:id="rId5"/>
                        </a:rPr>
                        <a:t>café@smartsleisurepark.co.uk</a:t>
                      </a:r>
                      <a:r>
                        <a:rPr lang="en-GB" sz="900" dirty="0" smtClean="0">
                          <a:effectLst/>
                        </a:rPr>
                        <a:t>, </a:t>
                      </a:r>
                    </a:p>
                    <a:p>
                      <a:pPr algn="just">
                        <a:spcAft>
                          <a:spcPts val="0"/>
                        </a:spcAft>
                      </a:pPr>
                      <a:r>
                        <a:rPr lang="en-GB" sz="900" dirty="0" smtClean="0">
                          <a:effectLst/>
                          <a:hlinkClick r:id="rId6"/>
                        </a:rPr>
                        <a:t>clubs@smartsleisurepark.co.uk</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a:effectLst/>
                        </a:rPr>
                        <a:t>/1</a:t>
                      </a:r>
                      <a:endParaRPr lang="en-GB" sz="90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460">
                <a:tc>
                  <a:txBody>
                    <a:bodyPr/>
                    <a:lstStyle/>
                    <a:p>
                      <a:pPr algn="ctr">
                        <a:spcAft>
                          <a:spcPts val="0"/>
                        </a:spcAft>
                      </a:pPr>
                      <a:r>
                        <a:rPr lang="en-GB" sz="900">
                          <a:effectLst/>
                        </a:rPr>
                        <a:t>3</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Links to both </a:t>
                      </a:r>
                      <a:r>
                        <a:rPr lang="en-GB" sz="900" dirty="0" err="1">
                          <a:effectLst/>
                        </a:rPr>
                        <a:t>Kidz</a:t>
                      </a:r>
                      <a:r>
                        <a:rPr lang="en-GB" sz="900" dirty="0">
                          <a:effectLst/>
                        </a:rPr>
                        <a:t> and </a:t>
                      </a:r>
                      <a:r>
                        <a:rPr lang="en-GB" sz="900" dirty="0" err="1">
                          <a:effectLst/>
                        </a:rPr>
                        <a:t>Teenz</a:t>
                      </a:r>
                      <a:r>
                        <a:rPr lang="en-GB" sz="900" dirty="0">
                          <a:effectLst/>
                        </a:rPr>
                        <a:t> Club information on clubs introduction page (accept any functional links including text)</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954">
                <a:tc gridSpan="3">
                  <a:txBody>
                    <a:bodyPr/>
                    <a:lstStyle/>
                    <a:p>
                      <a:pPr>
                        <a:spcAft>
                          <a:spcPts val="0"/>
                        </a:spcAft>
                      </a:pPr>
                      <a:r>
                        <a:rPr lang="en-GB" sz="1050" b="1" dirty="0">
                          <a:effectLst/>
                        </a:rPr>
                        <a:t>Section 4 – Website Other Content</a:t>
                      </a:r>
                      <a:endParaRPr lang="en-GB" sz="1000" b="1"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r>
              <a:tr h="175095">
                <a:tc>
                  <a:txBody>
                    <a:bodyPr/>
                    <a:lstStyle/>
                    <a:p>
                      <a:pPr algn="ctr">
                        <a:spcAft>
                          <a:spcPts val="0"/>
                        </a:spcAft>
                      </a:pPr>
                      <a:r>
                        <a:rPr lang="en-GB" sz="900">
                          <a:effectLst/>
                        </a:rPr>
                        <a:t>1</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Audio file embedded on page</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a:effectLst/>
                        </a:rPr>
                        <a:t>/1</a:t>
                      </a:r>
                      <a:endParaRPr lang="en-GB" sz="90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95">
                <a:tc>
                  <a:txBody>
                    <a:bodyPr/>
                    <a:lstStyle/>
                    <a:p>
                      <a:pPr algn="ctr">
                        <a:spcAft>
                          <a:spcPts val="0"/>
                        </a:spcAft>
                      </a:pPr>
                      <a:r>
                        <a:rPr lang="en-GB" sz="900">
                          <a:effectLst/>
                        </a:rPr>
                        <a:t>2</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Plays only on click</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a:effectLst/>
                        </a:rPr>
                        <a:t>/1</a:t>
                      </a:r>
                      <a:endParaRPr lang="en-GB" sz="90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95">
                <a:tc>
                  <a:txBody>
                    <a:bodyPr/>
                    <a:lstStyle/>
                    <a:p>
                      <a:pPr algn="ctr">
                        <a:spcAft>
                          <a:spcPts val="0"/>
                        </a:spcAft>
                      </a:pPr>
                      <a:r>
                        <a:rPr lang="en-GB" sz="900">
                          <a:effectLst/>
                        </a:rPr>
                        <a:t>3</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Applet clock inserted on a page</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a:effectLst/>
                        </a:rPr>
                        <a:t>/1</a:t>
                      </a:r>
                      <a:endParaRPr lang="en-GB" sz="90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95">
                <a:tc>
                  <a:txBody>
                    <a:bodyPr/>
                    <a:lstStyle/>
                    <a:p>
                      <a:pPr algn="ctr">
                        <a:spcAft>
                          <a:spcPts val="0"/>
                        </a:spcAft>
                      </a:pPr>
                      <a:r>
                        <a:rPr lang="en-GB" sz="900">
                          <a:effectLst/>
                        </a:rPr>
                        <a:t>4</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Clock is functional</a:t>
                      </a:r>
                      <a:endParaRPr lang="en-GB" sz="90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a:effectLst/>
                        </a:rPr>
                        <a:t>/1</a:t>
                      </a:r>
                      <a:endParaRPr lang="en-GB" sz="90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460">
                <a:tc>
                  <a:txBody>
                    <a:bodyPr/>
                    <a:lstStyle/>
                    <a:p>
                      <a:pPr algn="ctr">
                        <a:spcAft>
                          <a:spcPts val="0"/>
                        </a:spcAft>
                      </a:pPr>
                      <a:r>
                        <a:rPr lang="en-GB" sz="900" dirty="0">
                          <a:effectLst/>
                        </a:rPr>
                        <a:t>5</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Files in required formats (menu is included and images are all .jpg and &lt;350KB, audio is present and in .mp3)</a:t>
                      </a:r>
                      <a:endParaRPr lang="en-GB" sz="900" dirty="0">
                        <a:effectLst/>
                        <a:latin typeface="Times New Roman"/>
                        <a:ea typeface="Times New Roman"/>
                      </a:endParaRPr>
                    </a:p>
                  </a:txBody>
                  <a:tcPr marL="47753" marR="477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GB" sz="900" dirty="0">
                          <a:effectLst/>
                        </a:rPr>
                        <a:t>/1</a:t>
                      </a:r>
                      <a:endParaRPr lang="en-GB" sz="900" dirty="0">
                        <a:effectLst/>
                        <a:latin typeface="Times New Roman"/>
                        <a:ea typeface="Times New Roman"/>
                      </a:endParaRPr>
                    </a:p>
                  </a:txBody>
                  <a:tcPr marL="47753" marR="477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96538683"/>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205053" cy="625434"/>
          </a:xfrm>
        </p:spPr>
        <p:txBody>
          <a:bodyPr>
            <a:normAutofit/>
          </a:bodyPr>
          <a:lstStyle/>
          <a:p>
            <a:r>
              <a:rPr lang="en-GB" sz="2800" dirty="0" smtClean="0"/>
              <a:t>1 - Animation </a:t>
            </a:r>
            <a:r>
              <a:rPr lang="en-GB" sz="2800" dirty="0"/>
              <a:t>Walkthrough </a:t>
            </a:r>
            <a:r>
              <a:rPr lang="en-GB" sz="2800" dirty="0" smtClean="0"/>
              <a:t>Guide - </a:t>
            </a:r>
            <a:r>
              <a:rPr lang="en-GB" sz="2800" dirty="0" err="1" smtClean="0"/>
              <a:t>Tweening</a:t>
            </a:r>
            <a:endParaRPr lang="en-GB" sz="28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929798221"/>
              </p:ext>
            </p:extLst>
          </p:nvPr>
        </p:nvGraphicFramePr>
        <p:xfrm>
          <a:off x="6872038" y="1772816"/>
          <a:ext cx="1948433" cy="4365547"/>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6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800" dirty="0" smtClean="0">
                        <a:effectLst/>
                        <a:latin typeface="Calibri" pitchFamily="34" charset="0"/>
                        <a:ea typeface="Times New Roman"/>
                        <a:cs typeface="Calibri" pitchFamily="34" charset="0"/>
                      </a:endParaRPr>
                    </a:p>
                    <a:p>
                      <a:pPr lvl="0"/>
                      <a:r>
                        <a:rPr kumimoji="0" lang="en-GB" sz="1600" kern="1200" dirty="0" smtClean="0">
                          <a:solidFill>
                            <a:schemeClr val="tx1"/>
                          </a:solidFill>
                          <a:effectLst/>
                          <a:latin typeface="+mj-lt"/>
                          <a:ea typeface="+mn-ea"/>
                          <a:cs typeface="+mn-cs"/>
                        </a:rPr>
                        <a:t>Click </a:t>
                      </a:r>
                      <a:r>
                        <a:rPr kumimoji="0" lang="en-GB" sz="1600" kern="1200" dirty="0" smtClean="0">
                          <a:solidFill>
                            <a:schemeClr val="tx1"/>
                          </a:solidFill>
                          <a:effectLst/>
                          <a:latin typeface="+mj-lt"/>
                          <a:ea typeface="+mn-ea"/>
                          <a:cs typeface="+mn-cs"/>
                          <a:hlinkClick r:id="rId4"/>
                        </a:rPr>
                        <a:t>here </a:t>
                      </a:r>
                      <a:r>
                        <a:rPr kumimoji="0" lang="en-GB" sz="1600" kern="1200" dirty="0" smtClean="0">
                          <a:solidFill>
                            <a:schemeClr val="tx1"/>
                          </a:solidFill>
                          <a:effectLst/>
                          <a:latin typeface="+mj-lt"/>
                          <a:ea typeface="+mn-ea"/>
                          <a:cs typeface="+mn-cs"/>
                        </a:rPr>
                        <a:t>for the Teach-ICT</a:t>
                      </a:r>
                      <a:r>
                        <a:rPr kumimoji="0" lang="en-GB" sz="1600" kern="1200" baseline="0" dirty="0" smtClean="0">
                          <a:solidFill>
                            <a:schemeClr val="tx1"/>
                          </a:solidFill>
                          <a:effectLst/>
                          <a:latin typeface="+mj-lt"/>
                          <a:ea typeface="+mn-ea"/>
                          <a:cs typeface="+mn-cs"/>
                        </a:rPr>
                        <a:t> tutorial</a:t>
                      </a:r>
                      <a:endParaRPr kumimoji="0" lang="en-GB" sz="1600" kern="1200" dirty="0" smtClean="0">
                        <a:solidFill>
                          <a:schemeClr val="tx1"/>
                        </a:solidFill>
                        <a:effectLst/>
                        <a:latin typeface="+mj-lt"/>
                        <a:ea typeface="+mn-ea"/>
                        <a:cs typeface="+mn-cs"/>
                      </a:endParaRPr>
                    </a:p>
                    <a:p>
                      <a:pPr lvl="0"/>
                      <a:r>
                        <a:rPr kumimoji="0" lang="en-GB" sz="1600" kern="1200" dirty="0" smtClean="0">
                          <a:solidFill>
                            <a:schemeClr val="tx1"/>
                          </a:solidFill>
                          <a:effectLst/>
                          <a:latin typeface="+mj-lt"/>
                          <a:ea typeface="+mn-ea"/>
                          <a:cs typeface="+mn-cs"/>
                        </a:rPr>
                        <a:t>Classic tween will move an object from one place to another</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dirty="0" smtClean="0">
                          <a:solidFill>
                            <a:schemeClr val="tx1"/>
                          </a:solidFill>
                          <a:effectLst/>
                          <a:latin typeface="+mj-lt"/>
                          <a:ea typeface="+mn-ea"/>
                          <a:cs typeface="+mn-cs"/>
                        </a:rPr>
                        <a:t>Set it in the Library</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Make it a Shape</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Double Click on the Shape to edit it.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Contains images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1</a:t>
            </a:r>
            <a:r>
              <a:rPr lang="en-US" b="1"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 </a:t>
            </a:r>
            <a:r>
              <a:rPr lang="en-GB" dirty="0">
                <a:latin typeface="Calibri" pitchFamily="34" charset="0"/>
              </a:rPr>
              <a:t>How to Make an Object </a:t>
            </a:r>
            <a:r>
              <a:rPr lang="en-GB" dirty="0" smtClean="0">
                <a:latin typeface="Calibri" pitchFamily="34" charset="0"/>
              </a:rPr>
              <a:t>Move (</a:t>
            </a:r>
            <a:r>
              <a:rPr lang="en-GB" b="1" dirty="0" smtClean="0">
                <a:latin typeface="Calibri" pitchFamily="34" charset="0"/>
              </a:rPr>
              <a:t>Classic Tween</a:t>
            </a:r>
            <a:r>
              <a:rPr lang="en-GB" dirty="0">
                <a:latin typeface="Calibri" pitchFamily="34" charset="0"/>
              </a:rPr>
              <a:t>)</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628800"/>
            <a:ext cx="6408712" cy="2246769"/>
          </a:xfrm>
          <a:prstGeom prst="rect">
            <a:avLst/>
          </a:prstGeom>
        </p:spPr>
        <p:txBody>
          <a:bodyPr wrap="square">
            <a:spAutoFit/>
          </a:bodyPr>
          <a:lstStyle/>
          <a:p>
            <a:r>
              <a:rPr lang="en-GB" sz="2000" dirty="0" smtClean="0"/>
              <a:t>The first stage of any animation in Flash is how to move things from A to B. There are multiple ways of doing this, the most popular being Motion Tween, Shape Tween and Classic Tween.</a:t>
            </a:r>
          </a:p>
          <a:p>
            <a:r>
              <a:rPr lang="en-GB" sz="2000" dirty="0" smtClean="0">
                <a:latin typeface="Calibri" pitchFamily="34" charset="0"/>
                <a:cs typeface="Calibri" pitchFamily="34" charset="0"/>
              </a:rPr>
              <a:t>The first thing you are faced with in Flash is the Dialog box, if this is a new animation then you should choose  </a:t>
            </a:r>
            <a:r>
              <a:rPr lang="en-GB" sz="2000" b="1" dirty="0" smtClean="0">
                <a:latin typeface="Calibri" pitchFamily="34" charset="0"/>
                <a:cs typeface="Calibri" pitchFamily="34" charset="0"/>
              </a:rPr>
              <a:t>Flash File (ActionScript 3.0)</a:t>
            </a:r>
            <a:endParaRPr lang="en-GB" sz="2000" dirty="0" smtClean="0">
              <a:latin typeface="Calibri" pitchFamily="34" charset="0"/>
              <a:cs typeface="Calibri" pitchFamily="34"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291668973"/>
              </p:ext>
            </p:extLst>
          </p:nvPr>
        </p:nvGraphicFramePr>
        <p:xfrm>
          <a:off x="323528" y="4077072"/>
          <a:ext cx="1800200" cy="2088232"/>
        </p:xfrm>
        <a:graphic>
          <a:graphicData uri="http://schemas.openxmlformats.org/drawingml/2006/table">
            <a:tbl>
              <a:tblPr firstRow="1" bandRow="1">
                <a:tableStyleId>{2D5ABB26-0587-4C30-8999-92F81FD0307C}</a:tableStyleId>
              </a:tblPr>
              <a:tblGrid>
                <a:gridCol w="1800200"/>
              </a:tblGrid>
              <a:tr h="2088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Step 1</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500" kern="1200" dirty="0" smtClean="0">
                        <a:solidFill>
                          <a:schemeClr val="tx1"/>
                        </a:solidFill>
                        <a:latin typeface="Calibri" pitchFamily="34" charset="0"/>
                        <a:ea typeface="+mn-ea"/>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2000" kern="1200" dirty="0" smtClean="0">
                          <a:solidFill>
                            <a:schemeClr val="tx1"/>
                          </a:solidFill>
                          <a:latin typeface="Calibri" pitchFamily="34" charset="0"/>
                          <a:ea typeface="+mn-ea"/>
                          <a:cs typeface="Calibri" pitchFamily="34" charset="0"/>
                        </a:rPr>
                        <a:t>Go into Flash, and start a new </a:t>
                      </a:r>
                      <a:r>
                        <a:rPr kumimoji="0" lang="en-GB" sz="2000" b="1" kern="1200" dirty="0" smtClean="0">
                          <a:solidFill>
                            <a:schemeClr val="tx1"/>
                          </a:solidFill>
                          <a:latin typeface="Calibri" pitchFamily="34" charset="0"/>
                          <a:ea typeface="+mn-ea"/>
                          <a:cs typeface="Calibri" pitchFamily="34" charset="0"/>
                        </a:rPr>
                        <a:t>Flash File </a:t>
                      </a:r>
                      <a:r>
                        <a:rPr kumimoji="0" lang="en-GB" sz="2000" kern="1200" baseline="0" dirty="0" smtClean="0">
                          <a:solidFill>
                            <a:schemeClr val="tx1"/>
                          </a:solidFill>
                          <a:latin typeface="Calibri" pitchFamily="34" charset="0"/>
                          <a:ea typeface="+mn-ea"/>
                          <a:cs typeface="Calibri" pitchFamily="34" charset="0"/>
                        </a:rPr>
                        <a:t>document</a:t>
                      </a:r>
                      <a:endParaRPr kumimoji="0" lang="en-GB" sz="2000" kern="1200" dirty="0" smtClean="0">
                        <a:solidFill>
                          <a:schemeClr val="tx1"/>
                        </a:solidFill>
                        <a:latin typeface="Calibri" pitchFamily="34" charset="0"/>
                        <a:ea typeface="+mn-ea"/>
                        <a:cs typeface="Calibri" pitchFamily="34" charset="0"/>
                      </a:endParaRPr>
                    </a:p>
                  </a:txBody>
                  <a:tcPr>
                    <a:noFill/>
                  </a:tcPr>
                </a:tc>
              </a:tr>
            </a:tbl>
          </a:graphicData>
        </a:graphic>
      </p:graphicFrame>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7726" t="4851" r="37747" b="53396"/>
          <a:stretch/>
        </p:blipFill>
        <p:spPr bwMode="auto">
          <a:xfrm>
            <a:off x="2195736" y="3861048"/>
            <a:ext cx="4508109" cy="2376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1619672" y="4944446"/>
            <a:ext cx="2304256" cy="36004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889657"/>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205053" cy="625434"/>
          </a:xfrm>
        </p:spPr>
        <p:txBody>
          <a:bodyPr>
            <a:normAutofit/>
          </a:bodyPr>
          <a:lstStyle/>
          <a:p>
            <a:r>
              <a:rPr lang="en-GB" sz="2800" dirty="0"/>
              <a:t>1 - Animation Walkthrough Guide - </a:t>
            </a:r>
            <a:r>
              <a:rPr lang="en-GB" sz="2800" dirty="0" err="1"/>
              <a:t>Tweening</a:t>
            </a:r>
            <a:endParaRPr lang="en-GB" sz="28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891543619"/>
              </p:ext>
            </p:extLst>
          </p:nvPr>
        </p:nvGraphicFramePr>
        <p:xfrm>
          <a:off x="6872038" y="1772816"/>
          <a:ext cx="1948433" cy="4365547"/>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6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800" dirty="0" smtClean="0">
                        <a:effectLst/>
                        <a:latin typeface="Calibri" pitchFamily="34" charset="0"/>
                        <a:ea typeface="Times New Roman"/>
                        <a:cs typeface="Calibri" pitchFamily="34" charset="0"/>
                      </a:endParaRPr>
                    </a:p>
                    <a:p>
                      <a:pPr lvl="0"/>
                      <a:r>
                        <a:rPr kumimoji="0" lang="en-GB" sz="1600" kern="1200" dirty="0" smtClean="0">
                          <a:solidFill>
                            <a:schemeClr val="tx1"/>
                          </a:solidFill>
                          <a:effectLst/>
                          <a:latin typeface="+mj-lt"/>
                          <a:ea typeface="+mn-ea"/>
                          <a:cs typeface="+mn-cs"/>
                        </a:rPr>
                        <a:t>Click </a:t>
                      </a:r>
                      <a:r>
                        <a:rPr kumimoji="0" lang="en-GB" sz="1600" kern="1200" dirty="0" smtClean="0">
                          <a:solidFill>
                            <a:schemeClr val="tx1"/>
                          </a:solidFill>
                          <a:effectLst/>
                          <a:latin typeface="+mj-lt"/>
                          <a:ea typeface="+mn-ea"/>
                          <a:cs typeface="+mn-cs"/>
                          <a:hlinkClick r:id="rId4"/>
                        </a:rPr>
                        <a:t>here </a:t>
                      </a:r>
                      <a:r>
                        <a:rPr kumimoji="0" lang="en-GB" sz="1600" kern="1200" dirty="0" smtClean="0">
                          <a:solidFill>
                            <a:schemeClr val="tx1"/>
                          </a:solidFill>
                          <a:effectLst/>
                          <a:latin typeface="+mj-lt"/>
                          <a:ea typeface="+mn-ea"/>
                          <a:cs typeface="+mn-cs"/>
                        </a:rPr>
                        <a:t>for the Teach-ICT</a:t>
                      </a:r>
                      <a:r>
                        <a:rPr kumimoji="0" lang="en-GB" sz="1600" kern="1200" baseline="0" dirty="0" smtClean="0">
                          <a:solidFill>
                            <a:schemeClr val="tx1"/>
                          </a:solidFill>
                          <a:effectLst/>
                          <a:latin typeface="+mj-lt"/>
                          <a:ea typeface="+mn-ea"/>
                          <a:cs typeface="+mn-cs"/>
                        </a:rPr>
                        <a:t> tutorial</a:t>
                      </a:r>
                      <a:endParaRPr kumimoji="0" lang="en-GB" sz="1600" kern="1200" dirty="0" smtClean="0">
                        <a:solidFill>
                          <a:schemeClr val="tx1"/>
                        </a:solidFill>
                        <a:effectLst/>
                        <a:latin typeface="+mj-lt"/>
                        <a:ea typeface="+mn-ea"/>
                        <a:cs typeface="+mn-cs"/>
                      </a:endParaRPr>
                    </a:p>
                    <a:p>
                      <a:pPr lvl="0"/>
                      <a:r>
                        <a:rPr kumimoji="0" lang="en-GB" sz="1600" kern="1200" dirty="0" smtClean="0">
                          <a:solidFill>
                            <a:schemeClr val="tx1"/>
                          </a:solidFill>
                          <a:effectLst/>
                          <a:latin typeface="+mj-lt"/>
                          <a:ea typeface="+mn-ea"/>
                          <a:cs typeface="+mn-cs"/>
                        </a:rPr>
                        <a:t>Classic tween will move an object from one place to another</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dirty="0" smtClean="0">
                          <a:solidFill>
                            <a:schemeClr val="tx1"/>
                          </a:solidFill>
                          <a:effectLst/>
                          <a:latin typeface="+mj-lt"/>
                          <a:ea typeface="+mn-ea"/>
                          <a:cs typeface="+mn-cs"/>
                        </a:rPr>
                        <a:t>Set it in the Library</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Make it a Shape</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Double Click on the Shape to edit it.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Contains images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1</a:t>
            </a:r>
            <a:r>
              <a:rPr lang="en-US" b="1"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 </a:t>
            </a:r>
            <a:r>
              <a:rPr lang="en-GB" dirty="0">
                <a:latin typeface="Calibri" pitchFamily="34" charset="0"/>
              </a:rPr>
              <a:t>How to Make an Object </a:t>
            </a:r>
            <a:r>
              <a:rPr lang="en-GB" dirty="0" smtClean="0">
                <a:latin typeface="Calibri" pitchFamily="34" charset="0"/>
              </a:rPr>
              <a:t>Move (</a:t>
            </a:r>
            <a:r>
              <a:rPr lang="en-GB" b="1" dirty="0" smtClean="0">
                <a:latin typeface="Calibri" pitchFamily="34" charset="0"/>
              </a:rPr>
              <a:t>Classic Tween</a:t>
            </a:r>
            <a:r>
              <a:rPr lang="en-GB" dirty="0">
                <a:latin typeface="Calibri" pitchFamily="34" charset="0"/>
              </a:rPr>
              <a:t>)</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700808"/>
            <a:ext cx="3312368" cy="4708981"/>
          </a:xfrm>
          <a:prstGeom prst="rect">
            <a:avLst/>
          </a:prstGeom>
        </p:spPr>
        <p:txBody>
          <a:bodyPr wrap="square">
            <a:spAutoFit/>
          </a:bodyPr>
          <a:lstStyle/>
          <a:p>
            <a:r>
              <a:rPr lang="en-GB" sz="2000" b="1" dirty="0" smtClean="0"/>
              <a:t>Step 2 </a:t>
            </a:r>
            <a:r>
              <a:rPr lang="en-GB" sz="2000" dirty="0" smtClean="0"/>
              <a:t>– A large white area will appear, this is your frame, everything within the white area will be saved, everything outside will not.</a:t>
            </a:r>
          </a:p>
          <a:p>
            <a:r>
              <a:rPr lang="en-GB" sz="2000" dirty="0" smtClean="0"/>
              <a:t>You will be working with several things in here so get used to the language used.</a:t>
            </a:r>
          </a:p>
          <a:p>
            <a:pPr marL="285750" indent="-285750">
              <a:buFont typeface="Arial" pitchFamily="34" charset="0"/>
              <a:buChar char="•"/>
            </a:pPr>
            <a:r>
              <a:rPr lang="en-GB" sz="2000" b="1" dirty="0" smtClean="0"/>
              <a:t>Layers</a:t>
            </a:r>
            <a:r>
              <a:rPr lang="en-GB" sz="2000" dirty="0" smtClean="0"/>
              <a:t> will be down in the bottom right.</a:t>
            </a:r>
          </a:p>
          <a:p>
            <a:pPr marL="285750" indent="-285750">
              <a:buFont typeface="Arial" pitchFamily="34" charset="0"/>
              <a:buChar char="•"/>
            </a:pPr>
            <a:r>
              <a:rPr lang="en-GB" sz="2000" b="1" dirty="0" smtClean="0"/>
              <a:t>Library</a:t>
            </a:r>
            <a:r>
              <a:rPr lang="en-GB" sz="2000" dirty="0" smtClean="0"/>
              <a:t> will be on the right hand side.</a:t>
            </a:r>
          </a:p>
          <a:p>
            <a:pPr marL="285750" indent="-285750">
              <a:buFont typeface="Arial" pitchFamily="34" charset="0"/>
              <a:buChar char="•"/>
            </a:pPr>
            <a:r>
              <a:rPr lang="en-GB" sz="2000" b="1" dirty="0" smtClean="0"/>
              <a:t>Toolbar</a:t>
            </a:r>
            <a:r>
              <a:rPr lang="en-GB" sz="2000" dirty="0" smtClean="0"/>
              <a:t> should be on the left hand side.</a:t>
            </a:r>
          </a:p>
        </p:txBody>
      </p:sp>
      <p:sp>
        <p:nvSpPr>
          <p:cNvPr id="2" name="Action Button: Back or Previous 1">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3788" b="25802"/>
          <a:stretch/>
        </p:blipFill>
        <p:spPr bwMode="auto">
          <a:xfrm>
            <a:off x="3851920" y="1700808"/>
            <a:ext cx="2730712" cy="1720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3059832" y="2204864"/>
            <a:ext cx="1728192" cy="396602"/>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62453" r="80209" b="21689"/>
          <a:stretch/>
        </p:blipFill>
        <p:spPr bwMode="auto">
          <a:xfrm>
            <a:off x="3851920" y="3645024"/>
            <a:ext cx="2798340" cy="12606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75804" b="80512"/>
          <a:stretch/>
        </p:blipFill>
        <p:spPr bwMode="auto">
          <a:xfrm>
            <a:off x="3851920" y="5186196"/>
            <a:ext cx="2798340" cy="1267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flipV="1">
            <a:off x="2771800" y="4581128"/>
            <a:ext cx="1800200" cy="324563"/>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59832" y="5373216"/>
            <a:ext cx="1800200" cy="18002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717"/>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205053" cy="625434"/>
          </a:xfrm>
        </p:spPr>
        <p:txBody>
          <a:bodyPr>
            <a:normAutofit/>
          </a:bodyPr>
          <a:lstStyle/>
          <a:p>
            <a:r>
              <a:rPr lang="en-GB" sz="2800" dirty="0"/>
              <a:t>1 - Animation Walkthrough Guide - </a:t>
            </a:r>
            <a:r>
              <a:rPr lang="en-GB" sz="2800" dirty="0" err="1"/>
              <a:t>Tweening</a:t>
            </a:r>
            <a:endParaRPr lang="en-GB" sz="28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207034030"/>
              </p:ext>
            </p:extLst>
          </p:nvPr>
        </p:nvGraphicFramePr>
        <p:xfrm>
          <a:off x="6872038" y="1772816"/>
          <a:ext cx="1948433" cy="4365547"/>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6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800" dirty="0" smtClean="0">
                        <a:effectLst/>
                        <a:latin typeface="Calibri" pitchFamily="34" charset="0"/>
                        <a:ea typeface="Times New Roman"/>
                        <a:cs typeface="Calibri" pitchFamily="34" charset="0"/>
                      </a:endParaRPr>
                    </a:p>
                    <a:p>
                      <a:pPr lvl="0"/>
                      <a:r>
                        <a:rPr kumimoji="0" lang="en-GB" sz="1600" kern="1200" dirty="0" smtClean="0">
                          <a:solidFill>
                            <a:schemeClr val="tx1"/>
                          </a:solidFill>
                          <a:effectLst/>
                          <a:latin typeface="+mj-lt"/>
                          <a:ea typeface="+mn-ea"/>
                          <a:cs typeface="+mn-cs"/>
                        </a:rPr>
                        <a:t>Click </a:t>
                      </a:r>
                      <a:r>
                        <a:rPr kumimoji="0" lang="en-GB" sz="1600" kern="1200" dirty="0" smtClean="0">
                          <a:solidFill>
                            <a:schemeClr val="tx1"/>
                          </a:solidFill>
                          <a:effectLst/>
                          <a:latin typeface="+mj-lt"/>
                          <a:ea typeface="+mn-ea"/>
                          <a:cs typeface="+mn-cs"/>
                          <a:hlinkClick r:id="rId4"/>
                        </a:rPr>
                        <a:t>here </a:t>
                      </a:r>
                      <a:r>
                        <a:rPr kumimoji="0" lang="en-GB" sz="1600" kern="1200" dirty="0" smtClean="0">
                          <a:solidFill>
                            <a:schemeClr val="tx1"/>
                          </a:solidFill>
                          <a:effectLst/>
                          <a:latin typeface="+mj-lt"/>
                          <a:ea typeface="+mn-ea"/>
                          <a:cs typeface="+mn-cs"/>
                        </a:rPr>
                        <a:t>for the Teach-ICT</a:t>
                      </a:r>
                      <a:r>
                        <a:rPr kumimoji="0" lang="en-GB" sz="1600" kern="1200" baseline="0" dirty="0" smtClean="0">
                          <a:solidFill>
                            <a:schemeClr val="tx1"/>
                          </a:solidFill>
                          <a:effectLst/>
                          <a:latin typeface="+mj-lt"/>
                          <a:ea typeface="+mn-ea"/>
                          <a:cs typeface="+mn-cs"/>
                        </a:rPr>
                        <a:t> tutorial</a:t>
                      </a:r>
                      <a:endParaRPr kumimoji="0" lang="en-GB" sz="1600" kern="1200" dirty="0" smtClean="0">
                        <a:solidFill>
                          <a:schemeClr val="tx1"/>
                        </a:solidFill>
                        <a:effectLst/>
                        <a:latin typeface="+mj-lt"/>
                        <a:ea typeface="+mn-ea"/>
                        <a:cs typeface="+mn-cs"/>
                      </a:endParaRPr>
                    </a:p>
                    <a:p>
                      <a:pPr lvl="0"/>
                      <a:r>
                        <a:rPr kumimoji="0" lang="en-GB" sz="1600" kern="1200" dirty="0" smtClean="0">
                          <a:solidFill>
                            <a:schemeClr val="tx1"/>
                          </a:solidFill>
                          <a:effectLst/>
                          <a:latin typeface="+mj-lt"/>
                          <a:ea typeface="+mn-ea"/>
                          <a:cs typeface="+mn-cs"/>
                        </a:rPr>
                        <a:t>Classic tween will move an object from one place to another</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dirty="0" smtClean="0">
                          <a:solidFill>
                            <a:schemeClr val="tx1"/>
                          </a:solidFill>
                          <a:effectLst/>
                          <a:latin typeface="+mj-lt"/>
                          <a:ea typeface="+mn-ea"/>
                          <a:cs typeface="+mn-cs"/>
                        </a:rPr>
                        <a:t>Set it in the Library</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Make it a Shape</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Double Click on the Shape to edit it.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Contains images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1</a:t>
            </a:r>
            <a:r>
              <a:rPr lang="en-US" b="1"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 </a:t>
            </a:r>
            <a:r>
              <a:rPr lang="en-GB" dirty="0">
                <a:latin typeface="Calibri" pitchFamily="34" charset="0"/>
              </a:rPr>
              <a:t>How to Make an Object </a:t>
            </a:r>
            <a:r>
              <a:rPr lang="en-GB" dirty="0" smtClean="0">
                <a:latin typeface="Calibri" pitchFamily="34" charset="0"/>
              </a:rPr>
              <a:t>Move (</a:t>
            </a:r>
            <a:r>
              <a:rPr lang="en-GB" b="1" dirty="0" smtClean="0">
                <a:latin typeface="Calibri" pitchFamily="34" charset="0"/>
              </a:rPr>
              <a:t>Classic Tween</a:t>
            </a:r>
            <a:r>
              <a:rPr lang="en-GB" dirty="0">
                <a:latin typeface="Calibri" pitchFamily="34" charset="0"/>
              </a:rPr>
              <a:t>)</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700808"/>
            <a:ext cx="3312368" cy="4708981"/>
          </a:xfrm>
          <a:prstGeom prst="rect">
            <a:avLst/>
          </a:prstGeom>
        </p:spPr>
        <p:txBody>
          <a:bodyPr wrap="square">
            <a:spAutoFit/>
          </a:bodyPr>
          <a:lstStyle/>
          <a:p>
            <a:r>
              <a:rPr lang="en-GB" sz="2000" b="1" dirty="0" smtClean="0"/>
              <a:t>Step 3 </a:t>
            </a:r>
            <a:r>
              <a:rPr lang="en-GB" sz="2000" dirty="0" smtClean="0"/>
              <a:t>– At the top of the Screen, click on </a:t>
            </a:r>
            <a:r>
              <a:rPr lang="en-GB" sz="2000" b="1" dirty="0" smtClean="0"/>
              <a:t>Insert</a:t>
            </a:r>
            <a:r>
              <a:rPr lang="en-GB" sz="2000" dirty="0" smtClean="0"/>
              <a:t> and then select </a:t>
            </a:r>
            <a:r>
              <a:rPr lang="en-GB" sz="2000" b="1" dirty="0" smtClean="0"/>
              <a:t>New Symbol</a:t>
            </a:r>
            <a:r>
              <a:rPr lang="en-GB" sz="2000" dirty="0" smtClean="0"/>
              <a:t>.</a:t>
            </a:r>
          </a:p>
          <a:p>
            <a:endParaRPr lang="en-GB" sz="2000" dirty="0"/>
          </a:p>
          <a:p>
            <a:r>
              <a:rPr lang="en-GB" sz="2000" dirty="0" smtClean="0"/>
              <a:t>A box should pop up asking you what to call it.</a:t>
            </a:r>
            <a:r>
              <a:rPr lang="en-GB" sz="2000" dirty="0"/>
              <a:t> </a:t>
            </a:r>
            <a:r>
              <a:rPr lang="en-GB" sz="2000" dirty="0" smtClean="0"/>
              <a:t>Give it an appropriate name that you will remember throughout </a:t>
            </a:r>
            <a:r>
              <a:rPr lang="en-GB" sz="2000" dirty="0"/>
              <a:t>this </a:t>
            </a:r>
            <a:r>
              <a:rPr lang="en-GB" sz="2000" dirty="0" smtClean="0"/>
              <a:t>production, we will start with our In The News </a:t>
            </a:r>
            <a:r>
              <a:rPr lang="en-GB" sz="2000" b="1" dirty="0" smtClean="0"/>
              <a:t>by-line</a:t>
            </a:r>
            <a:r>
              <a:rPr lang="en-GB" sz="2000" dirty="0" smtClean="0"/>
              <a:t> text (Company Slogan).</a:t>
            </a:r>
          </a:p>
          <a:p>
            <a:endParaRPr lang="en-GB" sz="2000" dirty="0" smtClean="0"/>
          </a:p>
          <a:p>
            <a:r>
              <a:rPr lang="en-GB" sz="2000" dirty="0" smtClean="0"/>
              <a:t>Then choose </a:t>
            </a:r>
            <a:r>
              <a:rPr lang="en-GB" sz="2000" b="1" dirty="0" smtClean="0"/>
              <a:t>Graphic</a:t>
            </a:r>
            <a:r>
              <a:rPr lang="en-GB" sz="2000" dirty="0" smtClean="0"/>
              <a:t> from the </a:t>
            </a:r>
            <a:r>
              <a:rPr lang="en-GB" sz="2000" b="1" dirty="0" smtClean="0"/>
              <a:t>Type</a:t>
            </a:r>
            <a:r>
              <a:rPr lang="en-GB" sz="2000" dirty="0" smtClean="0"/>
              <a:t> drop down menu.</a:t>
            </a:r>
          </a:p>
        </p:txBody>
      </p:sp>
      <p:sp>
        <p:nvSpPr>
          <p:cNvPr id="2" name="Action Button: Back or Previous 1">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76483" b="73272"/>
          <a:stretch/>
        </p:blipFill>
        <p:spPr bwMode="auto">
          <a:xfrm>
            <a:off x="3632002" y="1788488"/>
            <a:ext cx="3059832" cy="1955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4172266"/>
            <a:ext cx="3022104" cy="1140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a:off x="3455876" y="4365104"/>
            <a:ext cx="684076" cy="108012"/>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203848" y="5085186"/>
            <a:ext cx="936104" cy="64807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3455876" y="1955175"/>
            <a:ext cx="1691072" cy="249689"/>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294416" y="2204864"/>
            <a:ext cx="629512" cy="300742"/>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79631"/>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205053" cy="625434"/>
          </a:xfrm>
        </p:spPr>
        <p:txBody>
          <a:bodyPr>
            <a:normAutofit/>
          </a:bodyPr>
          <a:lstStyle/>
          <a:p>
            <a:r>
              <a:rPr lang="en-GB" sz="2800" dirty="0"/>
              <a:t>1 - Animation Walkthrough Guide - </a:t>
            </a:r>
            <a:r>
              <a:rPr lang="en-GB" sz="2800" dirty="0" err="1"/>
              <a:t>Tweening</a:t>
            </a:r>
            <a:endParaRPr lang="en-GB" sz="28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236974446"/>
              </p:ext>
            </p:extLst>
          </p:nvPr>
        </p:nvGraphicFramePr>
        <p:xfrm>
          <a:off x="6872038" y="1772816"/>
          <a:ext cx="1948433" cy="4365547"/>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6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800" dirty="0" smtClean="0">
                        <a:effectLst/>
                        <a:latin typeface="Calibri" pitchFamily="34" charset="0"/>
                        <a:ea typeface="Times New Roman"/>
                        <a:cs typeface="Calibri" pitchFamily="34" charset="0"/>
                      </a:endParaRPr>
                    </a:p>
                    <a:p>
                      <a:pPr lvl="0"/>
                      <a:r>
                        <a:rPr kumimoji="0" lang="en-GB" sz="1600" kern="1200" dirty="0" smtClean="0">
                          <a:solidFill>
                            <a:schemeClr val="tx1"/>
                          </a:solidFill>
                          <a:effectLst/>
                          <a:latin typeface="+mj-lt"/>
                          <a:ea typeface="+mn-ea"/>
                          <a:cs typeface="+mn-cs"/>
                        </a:rPr>
                        <a:t>Click </a:t>
                      </a:r>
                      <a:r>
                        <a:rPr kumimoji="0" lang="en-GB" sz="1600" kern="1200" dirty="0" smtClean="0">
                          <a:solidFill>
                            <a:schemeClr val="tx1"/>
                          </a:solidFill>
                          <a:effectLst/>
                          <a:latin typeface="+mj-lt"/>
                          <a:ea typeface="+mn-ea"/>
                          <a:cs typeface="+mn-cs"/>
                          <a:hlinkClick r:id="rId4"/>
                        </a:rPr>
                        <a:t>here </a:t>
                      </a:r>
                      <a:r>
                        <a:rPr kumimoji="0" lang="en-GB" sz="1600" kern="1200" dirty="0" smtClean="0">
                          <a:solidFill>
                            <a:schemeClr val="tx1"/>
                          </a:solidFill>
                          <a:effectLst/>
                          <a:latin typeface="+mj-lt"/>
                          <a:ea typeface="+mn-ea"/>
                          <a:cs typeface="+mn-cs"/>
                        </a:rPr>
                        <a:t>for the Teach-ICT</a:t>
                      </a:r>
                      <a:r>
                        <a:rPr kumimoji="0" lang="en-GB" sz="1600" kern="1200" baseline="0" dirty="0" smtClean="0">
                          <a:solidFill>
                            <a:schemeClr val="tx1"/>
                          </a:solidFill>
                          <a:effectLst/>
                          <a:latin typeface="+mj-lt"/>
                          <a:ea typeface="+mn-ea"/>
                          <a:cs typeface="+mn-cs"/>
                        </a:rPr>
                        <a:t> tutorial</a:t>
                      </a:r>
                      <a:endParaRPr kumimoji="0" lang="en-GB" sz="1600" kern="1200" dirty="0" smtClean="0">
                        <a:solidFill>
                          <a:schemeClr val="tx1"/>
                        </a:solidFill>
                        <a:effectLst/>
                        <a:latin typeface="+mj-lt"/>
                        <a:ea typeface="+mn-ea"/>
                        <a:cs typeface="+mn-cs"/>
                      </a:endParaRPr>
                    </a:p>
                    <a:p>
                      <a:pPr lvl="0"/>
                      <a:r>
                        <a:rPr kumimoji="0" lang="en-GB" sz="1600" kern="1200" dirty="0" smtClean="0">
                          <a:solidFill>
                            <a:schemeClr val="tx1"/>
                          </a:solidFill>
                          <a:effectLst/>
                          <a:latin typeface="+mj-lt"/>
                          <a:ea typeface="+mn-ea"/>
                          <a:cs typeface="+mn-cs"/>
                        </a:rPr>
                        <a:t>Classic tween will move an object from one place to another</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dirty="0" smtClean="0">
                          <a:solidFill>
                            <a:schemeClr val="tx1"/>
                          </a:solidFill>
                          <a:effectLst/>
                          <a:latin typeface="+mj-lt"/>
                          <a:ea typeface="+mn-ea"/>
                          <a:cs typeface="+mn-cs"/>
                        </a:rPr>
                        <a:t>Set it in the Library</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Make it a Shape</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Double Click on the Shape to edit it.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Contains images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1</a:t>
            </a:r>
            <a:r>
              <a:rPr lang="en-US" b="1"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 </a:t>
            </a:r>
            <a:r>
              <a:rPr lang="en-GB" dirty="0">
                <a:latin typeface="Calibri" pitchFamily="34" charset="0"/>
              </a:rPr>
              <a:t>How to Make an Object </a:t>
            </a:r>
            <a:r>
              <a:rPr lang="en-GB" dirty="0" smtClean="0">
                <a:latin typeface="Calibri" pitchFamily="34" charset="0"/>
              </a:rPr>
              <a:t>Move (</a:t>
            </a:r>
            <a:r>
              <a:rPr lang="en-GB" b="1" dirty="0" smtClean="0">
                <a:latin typeface="Calibri" pitchFamily="34" charset="0"/>
              </a:rPr>
              <a:t>Classic Tween</a:t>
            </a:r>
            <a:r>
              <a:rPr lang="en-GB" dirty="0">
                <a:latin typeface="Calibri" pitchFamily="34" charset="0"/>
              </a:rPr>
              <a:t>)</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700808"/>
            <a:ext cx="3474386" cy="4708981"/>
          </a:xfrm>
          <a:prstGeom prst="rect">
            <a:avLst/>
          </a:prstGeom>
        </p:spPr>
        <p:txBody>
          <a:bodyPr wrap="square">
            <a:spAutoFit/>
          </a:bodyPr>
          <a:lstStyle/>
          <a:p>
            <a:r>
              <a:rPr lang="en-GB" sz="2000" b="1" dirty="0" smtClean="0"/>
              <a:t>Step 4 </a:t>
            </a:r>
            <a:r>
              <a:rPr lang="en-GB" sz="2000" dirty="0" smtClean="0"/>
              <a:t>– Next Select the </a:t>
            </a:r>
            <a:r>
              <a:rPr lang="en-GB" sz="2000" b="1" dirty="0" smtClean="0"/>
              <a:t>Text Tool</a:t>
            </a:r>
            <a:r>
              <a:rPr lang="en-GB" sz="2000" dirty="0" smtClean="0"/>
              <a:t> on the left hand side of the screen (or Press the letter T). You can also do this with a shape if you prefer.</a:t>
            </a:r>
          </a:p>
          <a:p>
            <a:endParaRPr lang="en-GB" sz="2000" dirty="0"/>
          </a:p>
          <a:p>
            <a:r>
              <a:rPr lang="en-GB" sz="2000" dirty="0" smtClean="0"/>
              <a:t>In the middle of the screen type the company slogan. It should be something catchy and news related.</a:t>
            </a:r>
          </a:p>
          <a:p>
            <a:endParaRPr lang="en-GB" sz="2000" dirty="0" smtClean="0"/>
          </a:p>
          <a:p>
            <a:r>
              <a:rPr lang="en-GB" sz="2000" dirty="0" smtClean="0"/>
              <a:t>It will probably be tiny and not the colour you want but type it anyway.</a:t>
            </a:r>
          </a:p>
        </p:txBody>
      </p:sp>
      <p:sp>
        <p:nvSpPr>
          <p:cNvPr id="2" name="Action Button: Back or Previous 1">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1281" r="86130" b="62873"/>
          <a:stretch/>
        </p:blipFill>
        <p:spPr bwMode="auto">
          <a:xfrm>
            <a:off x="3923928" y="1837839"/>
            <a:ext cx="2808312" cy="1803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3455876" y="2204865"/>
            <a:ext cx="684076" cy="360039"/>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56918" b="57882"/>
          <a:stretch/>
        </p:blipFill>
        <p:spPr bwMode="auto">
          <a:xfrm>
            <a:off x="3929502" y="4005064"/>
            <a:ext cx="2802738" cy="1540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flipV="1">
            <a:off x="3455876" y="5301208"/>
            <a:ext cx="2628292" cy="244347"/>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119790"/>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205053" cy="625434"/>
          </a:xfrm>
        </p:spPr>
        <p:txBody>
          <a:bodyPr>
            <a:normAutofit/>
          </a:bodyPr>
          <a:lstStyle/>
          <a:p>
            <a:r>
              <a:rPr lang="en-GB" sz="2800" dirty="0"/>
              <a:t>1 - Animation Walkthrough Guide - </a:t>
            </a:r>
            <a:r>
              <a:rPr lang="en-GB" sz="2800" dirty="0" err="1"/>
              <a:t>Tweening</a:t>
            </a:r>
            <a:endParaRPr lang="en-GB" sz="28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190777387"/>
              </p:ext>
            </p:extLst>
          </p:nvPr>
        </p:nvGraphicFramePr>
        <p:xfrm>
          <a:off x="6872038" y="1772816"/>
          <a:ext cx="1948433" cy="4365547"/>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6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800" dirty="0" smtClean="0">
                        <a:effectLst/>
                        <a:latin typeface="Calibri" pitchFamily="34" charset="0"/>
                        <a:ea typeface="Times New Roman"/>
                        <a:cs typeface="Calibri" pitchFamily="34" charset="0"/>
                      </a:endParaRPr>
                    </a:p>
                    <a:p>
                      <a:pPr lvl="0"/>
                      <a:r>
                        <a:rPr kumimoji="0" lang="en-GB" sz="1600" kern="1200" dirty="0" smtClean="0">
                          <a:solidFill>
                            <a:schemeClr val="tx1"/>
                          </a:solidFill>
                          <a:effectLst/>
                          <a:latin typeface="+mj-lt"/>
                          <a:ea typeface="+mn-ea"/>
                          <a:cs typeface="+mn-cs"/>
                        </a:rPr>
                        <a:t>Click </a:t>
                      </a:r>
                      <a:r>
                        <a:rPr kumimoji="0" lang="en-GB" sz="1600" kern="1200" dirty="0" smtClean="0">
                          <a:solidFill>
                            <a:schemeClr val="tx1"/>
                          </a:solidFill>
                          <a:effectLst/>
                          <a:latin typeface="+mj-lt"/>
                          <a:ea typeface="+mn-ea"/>
                          <a:cs typeface="+mn-cs"/>
                          <a:hlinkClick r:id="rId4"/>
                        </a:rPr>
                        <a:t>here </a:t>
                      </a:r>
                      <a:r>
                        <a:rPr kumimoji="0" lang="en-GB" sz="1600" kern="1200" dirty="0" smtClean="0">
                          <a:solidFill>
                            <a:schemeClr val="tx1"/>
                          </a:solidFill>
                          <a:effectLst/>
                          <a:latin typeface="+mj-lt"/>
                          <a:ea typeface="+mn-ea"/>
                          <a:cs typeface="+mn-cs"/>
                        </a:rPr>
                        <a:t>for the Teach-ICT</a:t>
                      </a:r>
                      <a:r>
                        <a:rPr kumimoji="0" lang="en-GB" sz="1600" kern="1200" baseline="0" dirty="0" smtClean="0">
                          <a:solidFill>
                            <a:schemeClr val="tx1"/>
                          </a:solidFill>
                          <a:effectLst/>
                          <a:latin typeface="+mj-lt"/>
                          <a:ea typeface="+mn-ea"/>
                          <a:cs typeface="+mn-cs"/>
                        </a:rPr>
                        <a:t> tutorial</a:t>
                      </a:r>
                      <a:endParaRPr kumimoji="0" lang="en-GB" sz="1600" kern="1200" dirty="0" smtClean="0">
                        <a:solidFill>
                          <a:schemeClr val="tx1"/>
                        </a:solidFill>
                        <a:effectLst/>
                        <a:latin typeface="+mj-lt"/>
                        <a:ea typeface="+mn-ea"/>
                        <a:cs typeface="+mn-cs"/>
                      </a:endParaRPr>
                    </a:p>
                    <a:p>
                      <a:pPr lvl="0"/>
                      <a:r>
                        <a:rPr kumimoji="0" lang="en-GB" sz="1600" kern="1200" dirty="0" smtClean="0">
                          <a:solidFill>
                            <a:schemeClr val="tx1"/>
                          </a:solidFill>
                          <a:effectLst/>
                          <a:latin typeface="+mj-lt"/>
                          <a:ea typeface="+mn-ea"/>
                          <a:cs typeface="+mn-cs"/>
                        </a:rPr>
                        <a:t>Classic tween will move an object from one place to another</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dirty="0" smtClean="0">
                          <a:solidFill>
                            <a:schemeClr val="tx1"/>
                          </a:solidFill>
                          <a:effectLst/>
                          <a:latin typeface="+mj-lt"/>
                          <a:ea typeface="+mn-ea"/>
                          <a:cs typeface="+mn-cs"/>
                        </a:rPr>
                        <a:t>Set it in the Library</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Make it a Shape</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Double Click on the Shape to edit it.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Contains images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1</a:t>
            </a:r>
            <a:r>
              <a:rPr lang="en-US" b="1"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 </a:t>
            </a:r>
            <a:r>
              <a:rPr lang="en-GB" dirty="0">
                <a:latin typeface="Calibri" pitchFamily="34" charset="0"/>
              </a:rPr>
              <a:t>How to Make an Object </a:t>
            </a:r>
            <a:r>
              <a:rPr lang="en-GB" dirty="0" smtClean="0">
                <a:latin typeface="Calibri" pitchFamily="34" charset="0"/>
              </a:rPr>
              <a:t>Move (</a:t>
            </a:r>
            <a:r>
              <a:rPr lang="en-GB" b="1" dirty="0" smtClean="0">
                <a:latin typeface="Calibri" pitchFamily="34" charset="0"/>
              </a:rPr>
              <a:t>Classic Tween</a:t>
            </a:r>
            <a:r>
              <a:rPr lang="en-GB" dirty="0">
                <a:latin typeface="Calibri" pitchFamily="34" charset="0"/>
              </a:rPr>
              <a:t>)</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700808"/>
            <a:ext cx="3515070" cy="4708981"/>
          </a:xfrm>
          <a:prstGeom prst="rect">
            <a:avLst/>
          </a:prstGeom>
        </p:spPr>
        <p:txBody>
          <a:bodyPr wrap="square">
            <a:spAutoFit/>
          </a:bodyPr>
          <a:lstStyle/>
          <a:p>
            <a:r>
              <a:rPr lang="en-GB" sz="2000" b="1" dirty="0" smtClean="0"/>
              <a:t>Step 5 </a:t>
            </a:r>
            <a:r>
              <a:rPr lang="en-GB" sz="2000" dirty="0" smtClean="0"/>
              <a:t>– On the left hand side of the screen on the </a:t>
            </a:r>
            <a:r>
              <a:rPr lang="en-GB" sz="2000" b="1" dirty="0" smtClean="0"/>
              <a:t>Tools bar</a:t>
            </a:r>
            <a:r>
              <a:rPr lang="en-GB" sz="2000" dirty="0" smtClean="0"/>
              <a:t>, click on the top icon, the </a:t>
            </a:r>
            <a:r>
              <a:rPr lang="en-GB" sz="2000" b="1" dirty="0" smtClean="0"/>
              <a:t>Selection Tool</a:t>
            </a:r>
          </a:p>
          <a:p>
            <a:endParaRPr lang="en-GB" sz="2000" dirty="0"/>
          </a:p>
          <a:p>
            <a:r>
              <a:rPr lang="en-GB" sz="2000" dirty="0" smtClean="0"/>
              <a:t>On the Right Hand Side of the screen make sure the </a:t>
            </a:r>
            <a:r>
              <a:rPr lang="en-GB" sz="2000" b="1" dirty="0" smtClean="0"/>
              <a:t>Properties Panel</a:t>
            </a:r>
            <a:r>
              <a:rPr lang="en-GB" sz="2000" dirty="0" smtClean="0"/>
              <a:t> is open and clicked on.</a:t>
            </a:r>
          </a:p>
          <a:p>
            <a:endParaRPr lang="en-GB" sz="2000" dirty="0" smtClean="0"/>
          </a:p>
          <a:p>
            <a:r>
              <a:rPr lang="en-GB" sz="2000" dirty="0" smtClean="0"/>
              <a:t>Next use the Properties to change the</a:t>
            </a:r>
          </a:p>
          <a:p>
            <a:pPr marL="342900" indent="-342900">
              <a:buFont typeface="Arial" pitchFamily="34" charset="0"/>
              <a:buChar char="•"/>
            </a:pPr>
            <a:r>
              <a:rPr lang="en-GB" sz="2000" dirty="0" smtClean="0"/>
              <a:t>Font Family, </a:t>
            </a:r>
          </a:p>
          <a:p>
            <a:pPr marL="342900" indent="-342900">
              <a:buFont typeface="Arial" pitchFamily="34" charset="0"/>
              <a:buChar char="•"/>
            </a:pPr>
            <a:r>
              <a:rPr lang="en-GB" sz="2000" dirty="0" smtClean="0"/>
              <a:t>the Font Size</a:t>
            </a:r>
          </a:p>
          <a:p>
            <a:pPr marL="342900" indent="-342900">
              <a:buFont typeface="Arial" pitchFamily="34" charset="0"/>
              <a:buChar char="•"/>
            </a:pPr>
            <a:r>
              <a:rPr lang="en-GB" sz="2000" dirty="0" smtClean="0"/>
              <a:t>the Font Colour</a:t>
            </a:r>
          </a:p>
        </p:txBody>
      </p:sp>
      <p:sp>
        <p:nvSpPr>
          <p:cNvPr id="2" name="Action Button: Back or Previous 1">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83985" b="81950"/>
          <a:stretch/>
        </p:blipFill>
        <p:spPr bwMode="auto">
          <a:xfrm>
            <a:off x="4067944" y="1772816"/>
            <a:ext cx="2587756" cy="1639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77672" b="80512"/>
          <a:stretch/>
        </p:blipFill>
        <p:spPr bwMode="auto">
          <a:xfrm>
            <a:off x="4067944" y="3645024"/>
            <a:ext cx="2587756" cy="1333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a:off x="3393229" y="4077072"/>
            <a:ext cx="890739" cy="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3393229" y="2780928"/>
            <a:ext cx="890739" cy="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25"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77935" t="26728" b="52985"/>
          <a:stretch/>
        </p:blipFill>
        <p:spPr bwMode="auto">
          <a:xfrm>
            <a:off x="4067944" y="5160399"/>
            <a:ext cx="2640438" cy="13649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a:xfrm flipV="1">
            <a:off x="2267744" y="5507614"/>
            <a:ext cx="2160240" cy="54006"/>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267744" y="5849852"/>
            <a:ext cx="2304256" cy="108012"/>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41352" y="6193765"/>
            <a:ext cx="1957473" cy="0"/>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544951"/>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205053" cy="625434"/>
          </a:xfrm>
        </p:spPr>
        <p:txBody>
          <a:bodyPr>
            <a:normAutofit/>
          </a:bodyPr>
          <a:lstStyle/>
          <a:p>
            <a:r>
              <a:rPr lang="en-GB" sz="2800" dirty="0"/>
              <a:t>1 - Animation Walkthrough Guide - </a:t>
            </a:r>
            <a:r>
              <a:rPr lang="en-GB" sz="2800" dirty="0" err="1"/>
              <a:t>Tweening</a:t>
            </a:r>
            <a:endParaRPr lang="en-GB" sz="28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986860706"/>
              </p:ext>
            </p:extLst>
          </p:nvPr>
        </p:nvGraphicFramePr>
        <p:xfrm>
          <a:off x="6872038" y="1772816"/>
          <a:ext cx="1948433" cy="4365547"/>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6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800" dirty="0" smtClean="0">
                        <a:effectLst/>
                        <a:latin typeface="Calibri" pitchFamily="34" charset="0"/>
                        <a:ea typeface="Times New Roman"/>
                        <a:cs typeface="Calibri" pitchFamily="34" charset="0"/>
                      </a:endParaRPr>
                    </a:p>
                    <a:p>
                      <a:pPr lvl="0"/>
                      <a:r>
                        <a:rPr kumimoji="0" lang="en-GB" sz="1600" kern="1200" dirty="0" smtClean="0">
                          <a:solidFill>
                            <a:schemeClr val="tx1"/>
                          </a:solidFill>
                          <a:effectLst/>
                          <a:latin typeface="+mj-lt"/>
                          <a:ea typeface="+mn-ea"/>
                          <a:cs typeface="+mn-cs"/>
                        </a:rPr>
                        <a:t>Click </a:t>
                      </a:r>
                      <a:r>
                        <a:rPr kumimoji="0" lang="en-GB" sz="1600" kern="1200" dirty="0" smtClean="0">
                          <a:solidFill>
                            <a:schemeClr val="tx1"/>
                          </a:solidFill>
                          <a:effectLst/>
                          <a:latin typeface="+mj-lt"/>
                          <a:ea typeface="+mn-ea"/>
                          <a:cs typeface="+mn-cs"/>
                          <a:hlinkClick r:id="rId4"/>
                        </a:rPr>
                        <a:t>here </a:t>
                      </a:r>
                      <a:r>
                        <a:rPr kumimoji="0" lang="en-GB" sz="1600" kern="1200" dirty="0" smtClean="0">
                          <a:solidFill>
                            <a:schemeClr val="tx1"/>
                          </a:solidFill>
                          <a:effectLst/>
                          <a:latin typeface="+mj-lt"/>
                          <a:ea typeface="+mn-ea"/>
                          <a:cs typeface="+mn-cs"/>
                        </a:rPr>
                        <a:t>for the Teach-ICT</a:t>
                      </a:r>
                      <a:r>
                        <a:rPr kumimoji="0" lang="en-GB" sz="1600" kern="1200" baseline="0" dirty="0" smtClean="0">
                          <a:solidFill>
                            <a:schemeClr val="tx1"/>
                          </a:solidFill>
                          <a:effectLst/>
                          <a:latin typeface="+mj-lt"/>
                          <a:ea typeface="+mn-ea"/>
                          <a:cs typeface="+mn-cs"/>
                        </a:rPr>
                        <a:t> tutorial</a:t>
                      </a:r>
                      <a:endParaRPr kumimoji="0" lang="en-GB" sz="1600" kern="1200" dirty="0" smtClean="0">
                        <a:solidFill>
                          <a:schemeClr val="tx1"/>
                        </a:solidFill>
                        <a:effectLst/>
                        <a:latin typeface="+mj-lt"/>
                        <a:ea typeface="+mn-ea"/>
                        <a:cs typeface="+mn-cs"/>
                      </a:endParaRPr>
                    </a:p>
                    <a:p>
                      <a:pPr lvl="0"/>
                      <a:r>
                        <a:rPr kumimoji="0" lang="en-GB" sz="1600" kern="1200" dirty="0" smtClean="0">
                          <a:solidFill>
                            <a:schemeClr val="tx1"/>
                          </a:solidFill>
                          <a:effectLst/>
                          <a:latin typeface="+mj-lt"/>
                          <a:ea typeface="+mn-ea"/>
                          <a:cs typeface="+mn-cs"/>
                        </a:rPr>
                        <a:t>Classic tween will move an object from one place to another</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dirty="0" smtClean="0">
                          <a:solidFill>
                            <a:schemeClr val="tx1"/>
                          </a:solidFill>
                          <a:effectLst/>
                          <a:latin typeface="+mj-lt"/>
                          <a:ea typeface="+mn-ea"/>
                          <a:cs typeface="+mn-cs"/>
                        </a:rPr>
                        <a:t>Set it in the Library</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Make it a Shape</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Double Click on the Shape to edit it.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Contains images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1</a:t>
            </a:r>
            <a:r>
              <a:rPr lang="en-US" b="1"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 </a:t>
            </a:r>
            <a:r>
              <a:rPr lang="en-GB" dirty="0">
                <a:latin typeface="Calibri" pitchFamily="34" charset="0"/>
              </a:rPr>
              <a:t>How to Make an Object </a:t>
            </a:r>
            <a:r>
              <a:rPr lang="en-GB" dirty="0" smtClean="0">
                <a:latin typeface="Calibri" pitchFamily="34" charset="0"/>
              </a:rPr>
              <a:t>Move (</a:t>
            </a:r>
            <a:r>
              <a:rPr lang="en-GB" b="1" dirty="0" smtClean="0">
                <a:latin typeface="Calibri" pitchFamily="34" charset="0"/>
              </a:rPr>
              <a:t>Classic Tween</a:t>
            </a:r>
            <a:r>
              <a:rPr lang="en-GB" dirty="0">
                <a:latin typeface="Calibri" pitchFamily="34" charset="0"/>
              </a:rPr>
              <a:t>)</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700808"/>
            <a:ext cx="3196560" cy="4093428"/>
          </a:xfrm>
          <a:prstGeom prst="rect">
            <a:avLst/>
          </a:prstGeom>
        </p:spPr>
        <p:txBody>
          <a:bodyPr wrap="square">
            <a:spAutoFit/>
          </a:bodyPr>
          <a:lstStyle/>
          <a:p>
            <a:r>
              <a:rPr lang="en-GB" sz="2000" b="1" dirty="0" smtClean="0"/>
              <a:t>Step 6 </a:t>
            </a:r>
            <a:r>
              <a:rPr lang="en-GB" sz="2000" dirty="0" smtClean="0"/>
              <a:t>– Now it is done and the text is how we like it, we need to go back to the Scene. Your text will have disappeared but this is normal.</a:t>
            </a:r>
            <a:endParaRPr lang="en-GB" sz="2000" b="1" dirty="0" smtClean="0"/>
          </a:p>
          <a:p>
            <a:endParaRPr lang="en-GB" sz="2000" dirty="0"/>
          </a:p>
          <a:p>
            <a:r>
              <a:rPr lang="en-GB" sz="2000" dirty="0" smtClean="0"/>
              <a:t>On the Right Hand Side of the screen click on Library. Your Symbol should be there now ready to be dropped in when you want it.</a:t>
            </a:r>
          </a:p>
        </p:txBody>
      </p:sp>
      <p:sp>
        <p:nvSpPr>
          <p:cNvPr id="2" name="Action Button: Back or Previous 1">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62272" b="57323"/>
          <a:stretch/>
        </p:blipFill>
        <p:spPr bwMode="auto">
          <a:xfrm>
            <a:off x="3563888" y="1788489"/>
            <a:ext cx="3102465" cy="1973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3319927" y="2121863"/>
            <a:ext cx="748017" cy="371033"/>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14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77201" b="73272"/>
          <a:stretch/>
        </p:blipFill>
        <p:spPr bwMode="auto">
          <a:xfrm>
            <a:off x="3699955" y="4077072"/>
            <a:ext cx="2966398" cy="1955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flipV="1">
            <a:off x="2947859" y="4581128"/>
            <a:ext cx="1768157" cy="401684"/>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87005" y="5255501"/>
            <a:ext cx="884078" cy="538735"/>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42479"/>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4624"/>
            <a:ext cx="7205053" cy="625434"/>
          </a:xfrm>
        </p:spPr>
        <p:txBody>
          <a:bodyPr>
            <a:normAutofit/>
          </a:bodyPr>
          <a:lstStyle/>
          <a:p>
            <a:r>
              <a:rPr lang="en-GB" sz="2800" dirty="0"/>
              <a:t>1 - Animation Walkthrough Guide - </a:t>
            </a:r>
            <a:r>
              <a:rPr lang="en-GB" sz="2800" dirty="0" err="1"/>
              <a:t>Tweening</a:t>
            </a:r>
            <a:endParaRPr lang="en-GB" sz="28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4081912964"/>
              </p:ext>
            </p:extLst>
          </p:nvPr>
        </p:nvGraphicFramePr>
        <p:xfrm>
          <a:off x="6872038" y="1772816"/>
          <a:ext cx="1948433" cy="4365547"/>
        </p:xfrm>
        <a:graphic>
          <a:graphicData uri="http://schemas.openxmlformats.org/drawingml/2006/table">
            <a:tbl>
              <a:tblPr firstRow="1" firstCol="1" lastRow="1" lastCol="1" bandRow="1" bandCol="1">
                <a:tableStyleId>{2D5ABB26-0587-4C30-8999-92F81FD0307C}</a:tableStyleId>
              </a:tblPr>
              <a:tblGrid>
                <a:gridCol w="1948433"/>
              </a:tblGrid>
              <a:tr h="357427">
                <a:tc>
                  <a:txBody>
                    <a:bodyPr/>
                    <a:lstStyle/>
                    <a:p>
                      <a:pPr>
                        <a:spcAft>
                          <a:spcPts val="0"/>
                        </a:spcAft>
                      </a:pPr>
                      <a:endParaRPr lang="en-GB" sz="16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800" dirty="0" smtClean="0">
                        <a:effectLst/>
                        <a:latin typeface="Calibri" pitchFamily="34" charset="0"/>
                        <a:ea typeface="Times New Roman"/>
                        <a:cs typeface="Calibri" pitchFamily="34" charset="0"/>
                      </a:endParaRPr>
                    </a:p>
                    <a:p>
                      <a:pPr lvl="0"/>
                      <a:r>
                        <a:rPr kumimoji="0" lang="en-GB" sz="1600" kern="1200" dirty="0" smtClean="0">
                          <a:solidFill>
                            <a:schemeClr val="tx1"/>
                          </a:solidFill>
                          <a:effectLst/>
                          <a:latin typeface="+mj-lt"/>
                          <a:ea typeface="+mn-ea"/>
                          <a:cs typeface="+mn-cs"/>
                        </a:rPr>
                        <a:t>Click </a:t>
                      </a:r>
                      <a:r>
                        <a:rPr kumimoji="0" lang="en-GB" sz="1600" kern="1200" dirty="0" smtClean="0">
                          <a:solidFill>
                            <a:schemeClr val="tx1"/>
                          </a:solidFill>
                          <a:effectLst/>
                          <a:latin typeface="+mj-lt"/>
                          <a:ea typeface="+mn-ea"/>
                          <a:cs typeface="+mn-cs"/>
                          <a:hlinkClick r:id="rId4"/>
                        </a:rPr>
                        <a:t>here </a:t>
                      </a:r>
                      <a:r>
                        <a:rPr kumimoji="0" lang="en-GB" sz="1600" kern="1200" dirty="0" smtClean="0">
                          <a:solidFill>
                            <a:schemeClr val="tx1"/>
                          </a:solidFill>
                          <a:effectLst/>
                          <a:latin typeface="+mj-lt"/>
                          <a:ea typeface="+mn-ea"/>
                          <a:cs typeface="+mn-cs"/>
                        </a:rPr>
                        <a:t>for the Teach-ICT</a:t>
                      </a:r>
                      <a:r>
                        <a:rPr kumimoji="0" lang="en-GB" sz="1600" kern="1200" baseline="0" dirty="0" smtClean="0">
                          <a:solidFill>
                            <a:schemeClr val="tx1"/>
                          </a:solidFill>
                          <a:effectLst/>
                          <a:latin typeface="+mj-lt"/>
                          <a:ea typeface="+mn-ea"/>
                          <a:cs typeface="+mn-cs"/>
                        </a:rPr>
                        <a:t> tutorial</a:t>
                      </a:r>
                      <a:endParaRPr kumimoji="0" lang="en-GB" sz="1600" kern="1200" dirty="0" smtClean="0">
                        <a:solidFill>
                          <a:schemeClr val="tx1"/>
                        </a:solidFill>
                        <a:effectLst/>
                        <a:latin typeface="+mj-lt"/>
                        <a:ea typeface="+mn-ea"/>
                        <a:cs typeface="+mn-cs"/>
                      </a:endParaRPr>
                    </a:p>
                    <a:p>
                      <a:pPr lvl="0"/>
                      <a:r>
                        <a:rPr kumimoji="0" lang="en-GB" sz="1600" kern="1200" dirty="0" smtClean="0">
                          <a:solidFill>
                            <a:schemeClr val="tx1"/>
                          </a:solidFill>
                          <a:effectLst/>
                          <a:latin typeface="+mj-lt"/>
                          <a:ea typeface="+mn-ea"/>
                          <a:cs typeface="+mn-cs"/>
                        </a:rPr>
                        <a:t>Classic tween will move an object from one place to another</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dirty="0" smtClean="0">
                          <a:solidFill>
                            <a:schemeClr val="tx1"/>
                          </a:solidFill>
                          <a:effectLst/>
                          <a:latin typeface="+mj-lt"/>
                          <a:ea typeface="+mn-ea"/>
                          <a:cs typeface="+mn-cs"/>
                        </a:rPr>
                        <a:t>Set it in the Library</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Make it a Shape</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Double Click on the Shape to edit it.</a:t>
                      </a:r>
                    </a:p>
                    <a:p>
                      <a:pPr marL="177800" marR="0" lvl="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600" kern="1200" baseline="0" dirty="0" smtClean="0">
                          <a:solidFill>
                            <a:schemeClr val="tx1"/>
                          </a:solidFill>
                          <a:effectLst/>
                          <a:latin typeface="+mj-lt"/>
                          <a:ea typeface="+mn-ea"/>
                          <a:cs typeface="+mn-cs"/>
                        </a:rPr>
                        <a:t>Contains images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039" y="1788488"/>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b="1" dirty="0" smtClean="0">
                <a:latin typeface="Calibri" pitchFamily="34" charset="0"/>
                <a:ea typeface="Calibri" pitchFamily="34" charset="0"/>
                <a:cs typeface="Calibri" pitchFamily="34" charset="0"/>
              </a:rPr>
              <a:t>Task 1</a:t>
            </a:r>
            <a:r>
              <a:rPr lang="en-US" b="1"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 </a:t>
            </a:r>
            <a:r>
              <a:rPr lang="en-GB" dirty="0">
                <a:latin typeface="Calibri" pitchFamily="34" charset="0"/>
              </a:rPr>
              <a:t>How to Make an Object </a:t>
            </a:r>
            <a:r>
              <a:rPr lang="en-GB" dirty="0" smtClean="0">
                <a:latin typeface="Calibri" pitchFamily="34" charset="0"/>
              </a:rPr>
              <a:t>Move (</a:t>
            </a:r>
            <a:r>
              <a:rPr lang="en-GB" b="1" dirty="0" smtClean="0">
                <a:latin typeface="Calibri" pitchFamily="34" charset="0"/>
              </a:rPr>
              <a:t>Classic Tween</a:t>
            </a:r>
            <a:r>
              <a:rPr lang="en-GB" dirty="0">
                <a:latin typeface="Calibri" pitchFamily="34" charset="0"/>
              </a:rPr>
              <a:t>)</a:t>
            </a:r>
            <a:endParaRPr lang="en-ZA" dirty="0">
              <a:latin typeface="Calibri" pitchFamily="34" charset="0"/>
              <a:ea typeface="Calibri" pitchFamily="34" charset="0"/>
              <a:cs typeface="Calibri" pitchFamily="34" charset="0"/>
            </a:endParaRPr>
          </a:p>
        </p:txBody>
      </p:sp>
      <p:sp>
        <p:nvSpPr>
          <p:cNvPr id="34" name="Rectangle 33"/>
          <p:cNvSpPr/>
          <p:nvPr/>
        </p:nvSpPr>
        <p:spPr>
          <a:xfrm>
            <a:off x="323528" y="1700808"/>
            <a:ext cx="3196560" cy="4924425"/>
          </a:xfrm>
          <a:prstGeom prst="rect">
            <a:avLst/>
          </a:prstGeom>
        </p:spPr>
        <p:txBody>
          <a:bodyPr wrap="square">
            <a:spAutoFit/>
          </a:bodyPr>
          <a:lstStyle/>
          <a:p>
            <a:r>
              <a:rPr lang="en-GB" sz="2000" b="1" dirty="0" smtClean="0"/>
              <a:t>Step 7 </a:t>
            </a:r>
            <a:r>
              <a:rPr lang="en-GB" sz="2000" dirty="0" smtClean="0"/>
              <a:t>– Next pick up the Object from the </a:t>
            </a:r>
            <a:r>
              <a:rPr lang="en-GB" sz="2000" b="1" dirty="0" smtClean="0"/>
              <a:t>Library</a:t>
            </a:r>
            <a:r>
              <a:rPr lang="en-GB" sz="2000" dirty="0" smtClean="0"/>
              <a:t> and drop it on to the screen. This is where the Animation begins and all the action happen on the </a:t>
            </a:r>
            <a:r>
              <a:rPr lang="en-GB" sz="2000" b="1" dirty="0" smtClean="0"/>
              <a:t>Timeline</a:t>
            </a:r>
            <a:r>
              <a:rPr lang="en-GB" sz="2000" dirty="0" smtClean="0"/>
              <a:t> at the bottom of the screen.</a:t>
            </a:r>
          </a:p>
          <a:p>
            <a:endParaRPr lang="en-GB" sz="2000" dirty="0" smtClean="0"/>
          </a:p>
          <a:p>
            <a:r>
              <a:rPr lang="en-GB" sz="2000" dirty="0" smtClean="0"/>
              <a:t>Move on to the little box under </a:t>
            </a:r>
            <a:r>
              <a:rPr lang="en-GB" sz="2000" b="1" dirty="0" smtClean="0"/>
              <a:t>25</a:t>
            </a:r>
            <a:r>
              <a:rPr lang="en-GB" sz="2000" dirty="0" smtClean="0"/>
              <a:t> and click once. (24 is one second, you might want it longer)</a:t>
            </a:r>
          </a:p>
          <a:p>
            <a:endParaRPr lang="en-GB" sz="1050" dirty="0"/>
          </a:p>
          <a:p>
            <a:r>
              <a:rPr lang="en-GB" sz="2000" b="1" dirty="0" smtClean="0"/>
              <a:t>Right click </a:t>
            </a:r>
            <a:r>
              <a:rPr lang="en-GB" sz="2000" dirty="0" smtClean="0"/>
              <a:t>on it and select </a:t>
            </a:r>
            <a:r>
              <a:rPr lang="en-GB" sz="2000" b="1" dirty="0" smtClean="0"/>
              <a:t>Insert </a:t>
            </a:r>
            <a:r>
              <a:rPr lang="en-GB" sz="2000" b="1" dirty="0" err="1" smtClean="0"/>
              <a:t>Keyframe</a:t>
            </a:r>
            <a:r>
              <a:rPr lang="en-GB" sz="2000" b="1" dirty="0" smtClean="0"/>
              <a:t> </a:t>
            </a:r>
          </a:p>
        </p:txBody>
      </p:sp>
      <p:sp>
        <p:nvSpPr>
          <p:cNvPr id="2" name="Action Button: Back or Previous 1">
            <a:hlinkClick r:id="" action="ppaction://hlinkshowjump?jump=previousslide" highlightClick="1"/>
          </p:cNvPr>
          <p:cNvSpPr/>
          <p:nvPr/>
        </p:nvSpPr>
        <p:spPr>
          <a:xfrm>
            <a:off x="6948264" y="6276208"/>
            <a:ext cx="576064" cy="3211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Forward or Next 4">
            <a:hlinkClick r:id="" action="ppaction://hlinkshowjump?jump=nextslide" highlightClick="1"/>
          </p:cNvPr>
          <p:cNvSpPr/>
          <p:nvPr/>
        </p:nvSpPr>
        <p:spPr>
          <a:xfrm>
            <a:off x="8172400" y="6276208"/>
            <a:ext cx="576064" cy="3211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r="10770" b="57882"/>
          <a:stretch/>
        </p:blipFill>
        <p:spPr bwMode="auto">
          <a:xfrm>
            <a:off x="3656516" y="1788488"/>
            <a:ext cx="3075724" cy="1856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3319927" y="2121863"/>
            <a:ext cx="748017" cy="371033"/>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17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t="57276" r="64861" b="21362"/>
          <a:stretch/>
        </p:blipFill>
        <p:spPr bwMode="auto">
          <a:xfrm>
            <a:off x="3561888" y="4001587"/>
            <a:ext cx="3170351" cy="10835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a:off x="3319927" y="3533653"/>
            <a:ext cx="2044161" cy="1263499"/>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251896" y="4869160"/>
            <a:ext cx="3120304" cy="126619"/>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173"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29841" t="19488" r="48154" b="66289"/>
          <a:stretch/>
        </p:blipFill>
        <p:spPr bwMode="auto">
          <a:xfrm>
            <a:off x="3669242" y="5365512"/>
            <a:ext cx="2947841" cy="1071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flipV="1">
            <a:off x="2843808" y="5589240"/>
            <a:ext cx="1368152" cy="576064"/>
          </a:xfrm>
          <a:prstGeom prst="straightConnector1">
            <a:avLst/>
          </a:prstGeom>
          <a:ln w="53975" cap="sq">
            <a:solidFill>
              <a:srgbClr val="FF0000"/>
            </a:solidFill>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871971"/>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eWeston">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2.xml><?xml version="1.0" encoding="utf-8"?>
<ds:datastoreItem xmlns:ds="http://schemas.openxmlformats.org/officeDocument/2006/customXml" ds:itemID="{76DD945F-B7B0-4691-A0D0-E2EAD6DA23B3}">
  <ds:schemaRef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26370</TotalTime>
  <Words>3707</Words>
  <Application>Microsoft Office PowerPoint</Application>
  <PresentationFormat>On-screen Show (4:3)</PresentationFormat>
  <Paragraphs>443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BrookeWeston</vt:lpstr>
      <vt:lpstr>PowerPoint Presentation</vt:lpstr>
      <vt:lpstr>Animation Walkthrough Guide</vt:lpstr>
      <vt:lpstr>1 - Animation Walkthrough Guide - Tweening</vt:lpstr>
      <vt:lpstr>1 - Animation Walkthrough Guide - Tweening</vt:lpstr>
      <vt:lpstr>1 - Animation Walkthrough Guide - Tweening</vt:lpstr>
      <vt:lpstr>1 - Animation Walkthrough Guide - Tweening</vt:lpstr>
      <vt:lpstr>1 - Animation Walkthrough Guide - Tweening</vt:lpstr>
      <vt:lpstr>1 - Animation Walkthrough Guide - Tweening</vt:lpstr>
      <vt:lpstr>1 - Animation Walkthrough Guide - Tweening</vt:lpstr>
      <vt:lpstr>1 - Animation Walkthrough Guide - Tweening</vt:lpstr>
      <vt:lpstr>1 - Animation Walkthrough Guide - Tweening</vt:lpstr>
      <vt:lpstr>1 - Animation Walkthrough Guide - Tweening</vt:lpstr>
      <vt:lpstr>1 - Animation Walkthrough Guide - Tweening</vt:lpstr>
      <vt:lpstr>2 - Animation Walkthrough Guide – Standing Still</vt:lpstr>
      <vt:lpstr>2 - Animation Walkthrough Guide – Standing Still</vt:lpstr>
      <vt:lpstr>3 - Animation Walkthrough Guide – Adding more Objects</vt:lpstr>
      <vt:lpstr>3 - Animation Walkthrough Guide – Adding more Objects</vt:lpstr>
      <vt:lpstr>3 - Animation Walkthrough Guide – Adding more Objects</vt:lpstr>
      <vt:lpstr>3 - Animation Walkthrough Guide – Adding more Objects</vt:lpstr>
      <vt:lpstr>3 - Animation Walkthrough Guide – Adding more Objects</vt:lpstr>
      <vt:lpstr>3 - Animation Walkthrough Guide – Adding more Objects</vt:lpstr>
      <vt:lpstr>3 - Animation Walkthrough Guide – Adding more Objects</vt:lpstr>
      <vt:lpstr>3 - Animation Walkthrough Guide – Adding more Objects</vt:lpstr>
      <vt:lpstr>3 - Animation Walkthrough Guide – Adding more Objects</vt:lpstr>
      <vt:lpstr>3 - Animation Walkthrough Guide – Adding more Objects</vt:lpstr>
      <vt:lpstr>LO1 – Assessment (P, M, D)</vt:lpstr>
    </vt:vector>
  </TitlesOfParts>
  <Company>Brooke Weston CTC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R002 Unit 2 - LO1 Cambridge L2</dc:title>
  <dc:subject>eBusiness</dc:subject>
  <dc:creator>KPA</dc:creator>
  <cp:lastModifiedBy>Stephen Rafferty</cp:lastModifiedBy>
  <cp:revision>1236</cp:revision>
  <cp:lastPrinted>2012-09-28T14:36:43Z</cp:lastPrinted>
  <dcterms:created xsi:type="dcterms:W3CDTF">2008-03-12T11:01:44Z</dcterms:created>
  <dcterms:modified xsi:type="dcterms:W3CDTF">2014-06-18T20:03:18Z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64440492-4C8B-11D1-8B70-080036B11A03}" pid="4">
    <vt:lpwstr>Brooke Weston Academy</vt:lpwstr>
  </property>
  <property fmtid="{D5CDD505-2E9C-101B-9397-08002B2CF9AE}" pid="2" name="ContentTypeId">
    <vt:lpwstr>0x0101006303C8A099435F469B82EC500073A18D</vt:lpwstr>
  </property>
  <property fmtid="{D5CDD505-2E9C-101B-9397-08002B2CF9AE}" pid="3" name="Unit">
    <vt:lpwstr>U1</vt:lpwstr>
  </property>
</Properties>
</file>